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181" r:id="rId2"/>
    <p:sldId id="3173" r:id="rId3"/>
    <p:sldId id="301" r:id="rId4"/>
    <p:sldId id="3166" r:id="rId5"/>
    <p:sldId id="3183" r:id="rId6"/>
    <p:sldId id="321" r:id="rId7"/>
    <p:sldId id="3171" r:id="rId8"/>
    <p:sldId id="3185" r:id="rId9"/>
    <p:sldId id="3175" r:id="rId10"/>
    <p:sldId id="326" r:id="rId11"/>
    <p:sldId id="3179" r:id="rId12"/>
    <p:sldId id="3180" r:id="rId13"/>
    <p:sldId id="314" r:id="rId14"/>
    <p:sldId id="3178" r:id="rId15"/>
    <p:sldId id="3182" r:id="rId16"/>
    <p:sldId id="311" r:id="rId17"/>
    <p:sldId id="3172" r:id="rId18"/>
    <p:sldId id="315" r:id="rId19"/>
    <p:sldId id="3170" r:id="rId20"/>
    <p:sldId id="275" r:id="rId21"/>
  </p:sldIdLst>
  <p:sldSz cx="7772400" cy="10058400"/>
  <p:notesSz cx="7772400" cy="10058400"/>
  <p:defaultTextStyle>
    <a:defPPr>
      <a:defRPr lang="en-US"/>
    </a:defPPr>
    <a:lvl1pPr marL="0" algn="l" defTabSz="910171" rtl="0" eaLnBrk="1" latinLnBrk="0" hangingPunct="1">
      <a:defRPr sz="1792" kern="1200">
        <a:solidFill>
          <a:schemeClr val="tx1"/>
        </a:solidFill>
        <a:latin typeface="+mn-lt"/>
        <a:ea typeface="+mn-ea"/>
        <a:cs typeface="+mn-cs"/>
      </a:defRPr>
    </a:lvl1pPr>
    <a:lvl2pPr marL="455086" algn="l" defTabSz="910171" rtl="0" eaLnBrk="1" latinLnBrk="0" hangingPunct="1">
      <a:defRPr sz="1792" kern="1200">
        <a:solidFill>
          <a:schemeClr val="tx1"/>
        </a:solidFill>
        <a:latin typeface="+mn-lt"/>
        <a:ea typeface="+mn-ea"/>
        <a:cs typeface="+mn-cs"/>
      </a:defRPr>
    </a:lvl2pPr>
    <a:lvl3pPr marL="910171" algn="l" defTabSz="910171" rtl="0" eaLnBrk="1" latinLnBrk="0" hangingPunct="1">
      <a:defRPr sz="1792" kern="1200">
        <a:solidFill>
          <a:schemeClr val="tx1"/>
        </a:solidFill>
        <a:latin typeface="+mn-lt"/>
        <a:ea typeface="+mn-ea"/>
        <a:cs typeface="+mn-cs"/>
      </a:defRPr>
    </a:lvl3pPr>
    <a:lvl4pPr marL="1365257" algn="l" defTabSz="910171" rtl="0" eaLnBrk="1" latinLnBrk="0" hangingPunct="1">
      <a:defRPr sz="1792" kern="1200">
        <a:solidFill>
          <a:schemeClr val="tx1"/>
        </a:solidFill>
        <a:latin typeface="+mn-lt"/>
        <a:ea typeface="+mn-ea"/>
        <a:cs typeface="+mn-cs"/>
      </a:defRPr>
    </a:lvl4pPr>
    <a:lvl5pPr marL="1820342" algn="l" defTabSz="910171" rtl="0" eaLnBrk="1" latinLnBrk="0" hangingPunct="1">
      <a:defRPr sz="1792" kern="1200">
        <a:solidFill>
          <a:schemeClr val="tx1"/>
        </a:solidFill>
        <a:latin typeface="+mn-lt"/>
        <a:ea typeface="+mn-ea"/>
        <a:cs typeface="+mn-cs"/>
      </a:defRPr>
    </a:lvl5pPr>
    <a:lvl6pPr marL="2275428" algn="l" defTabSz="910171" rtl="0" eaLnBrk="1" latinLnBrk="0" hangingPunct="1">
      <a:defRPr sz="1792" kern="1200">
        <a:solidFill>
          <a:schemeClr val="tx1"/>
        </a:solidFill>
        <a:latin typeface="+mn-lt"/>
        <a:ea typeface="+mn-ea"/>
        <a:cs typeface="+mn-cs"/>
      </a:defRPr>
    </a:lvl6pPr>
    <a:lvl7pPr marL="2730515" algn="l" defTabSz="910171" rtl="0" eaLnBrk="1" latinLnBrk="0" hangingPunct="1">
      <a:defRPr sz="1792" kern="1200">
        <a:solidFill>
          <a:schemeClr val="tx1"/>
        </a:solidFill>
        <a:latin typeface="+mn-lt"/>
        <a:ea typeface="+mn-ea"/>
        <a:cs typeface="+mn-cs"/>
      </a:defRPr>
    </a:lvl7pPr>
    <a:lvl8pPr marL="3185600" algn="l" defTabSz="910171" rtl="0" eaLnBrk="1" latinLnBrk="0" hangingPunct="1">
      <a:defRPr sz="1792" kern="1200">
        <a:solidFill>
          <a:schemeClr val="tx1"/>
        </a:solidFill>
        <a:latin typeface="+mn-lt"/>
        <a:ea typeface="+mn-ea"/>
        <a:cs typeface="+mn-cs"/>
      </a:defRPr>
    </a:lvl8pPr>
    <a:lvl9pPr marL="3640686" algn="l" defTabSz="910171" rtl="0" eaLnBrk="1" latinLnBrk="0" hangingPunct="1">
      <a:defRPr sz="179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52" userDrawn="1">
          <p15:clr>
            <a:srgbClr val="A4A3A4"/>
          </p15:clr>
        </p15:guide>
        <p15:guide id="2" pos="288" userDrawn="1">
          <p15:clr>
            <a:srgbClr val="A4A3A4"/>
          </p15:clr>
        </p15:guide>
        <p15:guide id="3" pos="576" userDrawn="1">
          <p15:clr>
            <a:srgbClr val="A4A3A4"/>
          </p15:clr>
        </p15:guide>
        <p15:guide id="4" pos="144" userDrawn="1">
          <p15:clr>
            <a:srgbClr val="A4A3A4"/>
          </p15:clr>
        </p15:guide>
        <p15:guide id="5" pos="4608" userDrawn="1">
          <p15:clr>
            <a:srgbClr val="A4A3A4"/>
          </p15:clr>
        </p15:guide>
        <p15:guide id="6" pos="720" userDrawn="1">
          <p15:clr>
            <a:srgbClr val="A4A3A4"/>
          </p15:clr>
        </p15:guide>
        <p15:guide id="7" orient="horz" pos="288" userDrawn="1">
          <p15:clr>
            <a:srgbClr val="A4A3A4"/>
          </p15:clr>
        </p15:guide>
        <p15:guide id="8" orient="horz" pos="27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ymy Idrovo-Gonzalez" initials="JI" lastIdx="28" clrIdx="0">
    <p:extLst>
      <p:ext uri="{19B8F6BF-5375-455C-9EA6-DF929625EA0E}">
        <p15:presenceInfo xmlns:p15="http://schemas.microsoft.com/office/powerpoint/2012/main" userId="fd5753afe29418f1" providerId="Windows Live"/>
      </p:ext>
    </p:extLst>
  </p:cmAuthor>
  <p:cmAuthor id="2" name="Caety James" initials="CJ" lastIdx="81" clrIdx="1">
    <p:extLst>
      <p:ext uri="{19B8F6BF-5375-455C-9EA6-DF929625EA0E}">
        <p15:presenceInfo xmlns:p15="http://schemas.microsoft.com/office/powerpoint/2012/main" userId="S::caety@keepingcurrentmatters.com::b6fa9b11-05f3-4d1a-86ee-89285bd8cf0f" providerId="AD"/>
      </p:ext>
    </p:extLst>
  </p:cmAuthor>
  <p:cmAuthor id="3" name="Kate Rezabek" initials="KR" lastIdx="44" clrIdx="2">
    <p:extLst>
      <p:ext uri="{19B8F6BF-5375-455C-9EA6-DF929625EA0E}">
        <p15:presenceInfo xmlns:p15="http://schemas.microsoft.com/office/powerpoint/2012/main" userId="S::kate@keepingcurrentmatters.com::c82c6c9b-0862-4e9b-b07e-8ec0e0a445f7" providerId="AD"/>
      </p:ext>
    </p:extLst>
  </p:cmAuthor>
  <p:cmAuthor id="4" name="Jeymy Gonzalez" initials="JG" lastIdx="21" clrIdx="3">
    <p:extLst>
      <p:ext uri="{19B8F6BF-5375-455C-9EA6-DF929625EA0E}">
        <p15:presenceInfo xmlns:p15="http://schemas.microsoft.com/office/powerpoint/2012/main" userId="Jeymy Gonzalez" providerId="None"/>
      </p:ext>
    </p:extLst>
  </p:cmAuthor>
  <p:cmAuthor id="5" name="Jeymy Idrovo" initials="JI" lastIdx="12" clrIdx="4">
    <p:extLst>
      <p:ext uri="{19B8F6BF-5375-455C-9EA6-DF929625EA0E}">
        <p15:presenceInfo xmlns:p15="http://schemas.microsoft.com/office/powerpoint/2012/main" userId="Jeymy Idrovo" providerId="None"/>
      </p:ext>
    </p:extLst>
  </p:cmAuthor>
  <p:cmAuthor id="6" name="Becca Rand" initials="BR" lastIdx="2" clrIdx="5">
    <p:extLst>
      <p:ext uri="{19B8F6BF-5375-455C-9EA6-DF929625EA0E}">
        <p15:presenceInfo xmlns:p15="http://schemas.microsoft.com/office/powerpoint/2012/main" userId="S::becca@keepingcurrentmatters.com::0f7e16d1-6d0f-49e0-b94a-678b82a6f1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B0F0"/>
    <a:srgbClr val="03AE50"/>
    <a:srgbClr val="FF0075"/>
    <a:srgbClr val="FEFF06"/>
    <a:srgbClr val="FE0000"/>
    <a:srgbClr val="BFBFB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86" autoAdjust="0"/>
    <p:restoredTop sz="88399" autoAdjust="0"/>
  </p:normalViewPr>
  <p:slideViewPr>
    <p:cSldViewPr>
      <p:cViewPr varScale="1">
        <p:scale>
          <a:sx n="40" d="100"/>
          <a:sy n="40" d="100"/>
        </p:scale>
        <p:origin x="2052" y="56"/>
      </p:cViewPr>
      <p:guideLst>
        <p:guide orient="horz" pos="5952"/>
        <p:guide pos="288"/>
        <p:guide pos="576"/>
        <p:guide pos="144"/>
        <p:guide pos="4608"/>
        <p:guide pos="720"/>
        <p:guide orient="horz" pos="288"/>
        <p:guide orient="horz" pos="2784"/>
      </p:guideLst>
    </p:cSldViewPr>
  </p:slideViewPr>
  <p:notesTextViewPr>
    <p:cViewPr>
      <p:scale>
        <a:sx n="85" d="100"/>
        <a:sy n="85" d="100"/>
      </p:scale>
      <p:origin x="0" y="0"/>
    </p:cViewPr>
  </p:notesTextViewPr>
  <p:sorterViewPr>
    <p:cViewPr>
      <p:scale>
        <a:sx n="1" d="1"/>
        <a:sy n="1" d="1"/>
      </p:scale>
      <p:origin x="0" y="-16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16516516516516E-2"/>
          <c:y val="0"/>
          <c:w val="0.96696696696696693"/>
          <c:h val="0.9074028136905945"/>
        </c:manualLayout>
      </c:layout>
      <c:barChart>
        <c:barDir val="col"/>
        <c:grouping val="clustered"/>
        <c:varyColors val="0"/>
        <c:ser>
          <c:idx val="0"/>
          <c:order val="0"/>
          <c:tx>
            <c:strRef>
              <c:f>Sheet1!$B$1</c:f>
              <c:strCache>
                <c:ptCount val="1"/>
                <c:pt idx="0">
                  <c:v>Series 1</c:v>
                </c:pt>
              </c:strCache>
            </c:strRef>
          </c:tx>
          <c:spPr>
            <a:solidFill>
              <a:srgbClr val="00B0F0"/>
            </a:solidFill>
            <a:effectLst>
              <a:outerShdw blurRad="50800" dist="38100" dir="18900000" algn="b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4F1C-5B4B-BA09-4F4DF289B278}"/>
              </c:ext>
            </c:extLst>
          </c:dPt>
          <c:dPt>
            <c:idx val="1"/>
            <c:invertIfNegative val="0"/>
            <c:bubble3D val="0"/>
            <c:extLst>
              <c:ext xmlns:c16="http://schemas.microsoft.com/office/drawing/2014/chart" uri="{C3380CC4-5D6E-409C-BE32-E72D297353CC}">
                <c16:uniqueId val="{00000001-4F1C-5B4B-BA09-4F4DF289B278}"/>
              </c:ext>
            </c:extLst>
          </c:dPt>
          <c:dPt>
            <c:idx val="3"/>
            <c:invertIfNegative val="0"/>
            <c:bubble3D val="0"/>
            <c:extLst>
              <c:ext xmlns:c16="http://schemas.microsoft.com/office/drawing/2014/chart" uri="{C3380CC4-5D6E-409C-BE32-E72D297353CC}">
                <c16:uniqueId val="{00000003-4F1C-5B4B-BA09-4F4DF289B278}"/>
              </c:ext>
            </c:extLst>
          </c:dPt>
          <c:dLbls>
            <c:spPr>
              <a:noFill/>
              <a:ln>
                <a:noFill/>
              </a:ln>
              <a:effectLst/>
            </c:spPr>
            <c:txPr>
              <a:bodyPr/>
              <a:lstStyle/>
              <a:p>
                <a:pPr>
                  <a:defRPr sz="24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October</c:v>
                </c:pt>
                <c:pt idx="1">
                  <c:v>November</c:v>
                </c:pt>
                <c:pt idx="2">
                  <c:v>December</c:v>
                </c:pt>
                <c:pt idx="3">
                  <c:v>January</c:v>
                </c:pt>
              </c:strCache>
            </c:strRef>
          </c:cat>
          <c:val>
            <c:numRef>
              <c:f>Sheet1!$B$2:$B$5</c:f>
              <c:numCache>
                <c:formatCode>#,##0</c:formatCode>
                <c:ptCount val="4"/>
                <c:pt idx="0">
                  <c:v>1420000</c:v>
                </c:pt>
                <c:pt idx="1">
                  <c:v>1280000</c:v>
                </c:pt>
                <c:pt idx="2">
                  <c:v>1060000</c:v>
                </c:pt>
                <c:pt idx="3">
                  <c:v>1040000</c:v>
                </c:pt>
              </c:numCache>
            </c:numRef>
          </c:val>
          <c:extLst>
            <c:ext xmlns:c16="http://schemas.microsoft.com/office/drawing/2014/chart" uri="{C3380CC4-5D6E-409C-BE32-E72D297353CC}">
              <c16:uniqueId val="{00000004-4F1C-5B4B-BA09-4F4DF289B278}"/>
            </c:ext>
          </c:extLst>
        </c:ser>
        <c:dLbls>
          <c:showLegendKey val="0"/>
          <c:showVal val="0"/>
          <c:showCatName val="0"/>
          <c:showSerName val="0"/>
          <c:showPercent val="0"/>
          <c:showBubbleSize val="0"/>
        </c:dLbls>
        <c:gapWidth val="20"/>
        <c:axId val="111521152"/>
        <c:axId val="122164352"/>
      </c:barChart>
      <c:catAx>
        <c:axId val="111521152"/>
        <c:scaling>
          <c:orientation val="minMax"/>
        </c:scaling>
        <c:delete val="0"/>
        <c:axPos val="b"/>
        <c:numFmt formatCode="General" sourceLinked="1"/>
        <c:majorTickMark val="out"/>
        <c:minorTickMark val="none"/>
        <c:tickLblPos val="nextTo"/>
        <c:spPr>
          <a:ln w="12700">
            <a:solidFill>
              <a:schemeClr val="tx1"/>
            </a:solidFill>
          </a:ln>
        </c:spPr>
        <c:txPr>
          <a:bodyPr/>
          <a:lstStyle/>
          <a:p>
            <a:pPr>
              <a:defRPr sz="1600">
                <a:solidFill>
                  <a:schemeClr val="tx1"/>
                </a:solidFill>
              </a:defRPr>
            </a:pPr>
            <a:endParaRPr lang="en-US"/>
          </a:p>
        </c:txPr>
        <c:crossAx val="122164352"/>
        <c:crosses val="autoZero"/>
        <c:auto val="1"/>
        <c:lblAlgn val="ctr"/>
        <c:lblOffset val="100"/>
        <c:noMultiLvlLbl val="0"/>
      </c:catAx>
      <c:valAx>
        <c:axId val="122164352"/>
        <c:scaling>
          <c:orientation val="minMax"/>
          <c:min val="800000"/>
        </c:scaling>
        <c:delete val="1"/>
        <c:axPos val="l"/>
        <c:numFmt formatCode="#,##0" sourceLinked="1"/>
        <c:majorTickMark val="out"/>
        <c:minorTickMark val="none"/>
        <c:tickLblPos val="nextTo"/>
        <c:crossAx val="111521152"/>
        <c:crosses val="autoZero"/>
        <c:crossBetween val="between"/>
      </c:valAx>
      <c:spPr>
        <a:noFill/>
        <a:ln w="25401">
          <a:no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72C45A"/>
            </a:solidFill>
            <a:ln>
              <a:noFill/>
            </a:ln>
            <a:effectLst/>
          </c:spPr>
          <c:invertIfNegative val="0"/>
          <c:dPt>
            <c:idx val="3"/>
            <c:invertIfNegative val="0"/>
            <c:bubble3D val="0"/>
            <c:spPr>
              <a:solidFill>
                <a:srgbClr val="0CADEF"/>
              </a:solidFill>
              <a:ln>
                <a:noFill/>
              </a:ln>
              <a:effectLst/>
            </c:spPr>
            <c:extLst>
              <c:ext xmlns:c16="http://schemas.microsoft.com/office/drawing/2014/chart" uri="{C3380CC4-5D6E-409C-BE32-E72D297353CC}">
                <c16:uniqueId val="{00000001-1ED8-4A45-8700-7D12A493D4EE}"/>
              </c:ext>
            </c:extLst>
          </c:dPt>
          <c:dPt>
            <c:idx val="4"/>
            <c:invertIfNegative val="0"/>
            <c:bubble3D val="0"/>
            <c:spPr>
              <a:solidFill>
                <a:srgbClr val="0CADEF"/>
              </a:solidFill>
              <a:ln>
                <a:noFill/>
              </a:ln>
              <a:effectLst/>
            </c:spPr>
            <c:extLst>
              <c:ext xmlns:c16="http://schemas.microsoft.com/office/drawing/2014/chart" uri="{C3380CC4-5D6E-409C-BE32-E72D297353CC}">
                <c16:uniqueId val="{00000003-1ED8-4A45-8700-7D12A493D4EE}"/>
              </c:ext>
            </c:extLst>
          </c:dPt>
          <c:dPt>
            <c:idx val="5"/>
            <c:invertIfNegative val="0"/>
            <c:bubble3D val="0"/>
            <c:spPr>
              <a:solidFill>
                <a:srgbClr val="0CADEF"/>
              </a:solidFill>
              <a:ln>
                <a:noFill/>
              </a:ln>
              <a:effectLst/>
            </c:spPr>
            <c:extLst>
              <c:ext xmlns:c16="http://schemas.microsoft.com/office/drawing/2014/chart" uri="{C3380CC4-5D6E-409C-BE32-E72D297353CC}">
                <c16:uniqueId val="{00000005-1ED8-4A45-8700-7D12A493D4EE}"/>
              </c:ext>
            </c:extLst>
          </c:dPt>
          <c:dPt>
            <c:idx val="6"/>
            <c:invertIfNegative val="0"/>
            <c:bubble3D val="0"/>
            <c:spPr>
              <a:solidFill>
                <a:srgbClr val="0CADEF"/>
              </a:solidFill>
              <a:ln>
                <a:noFill/>
              </a:ln>
              <a:effectLst/>
            </c:spPr>
            <c:extLst>
              <c:ext xmlns:c16="http://schemas.microsoft.com/office/drawing/2014/chart" uri="{C3380CC4-5D6E-409C-BE32-E72D297353CC}">
                <c16:uniqueId val="{00000007-1ED8-4A45-8700-7D12A493D4EE}"/>
              </c:ext>
            </c:extLst>
          </c:dPt>
          <c:dPt>
            <c:idx val="8"/>
            <c:invertIfNegative val="0"/>
            <c:bubble3D val="0"/>
            <c:spPr>
              <a:solidFill>
                <a:srgbClr val="0CADEF"/>
              </a:solidFill>
              <a:ln>
                <a:noFill/>
              </a:ln>
              <a:effectLst/>
            </c:spPr>
            <c:extLst>
              <c:ext xmlns:c16="http://schemas.microsoft.com/office/drawing/2014/chart" uri="{C3380CC4-5D6E-409C-BE32-E72D297353CC}">
                <c16:uniqueId val="{00000009-1ED8-4A45-8700-7D12A493D4EE}"/>
              </c:ext>
            </c:extLst>
          </c:dPt>
          <c:dLbls>
            <c:dLbl>
              <c:idx val="1"/>
              <c:layout>
                <c:manualLayout>
                  <c:x val="0"/>
                  <c:y val="0.1629530411959374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87B-4121-AC57-42AA4C4DACD6}"/>
                </c:ext>
              </c:extLst>
            </c:dLbl>
            <c:dLbl>
              <c:idx val="2"/>
              <c:layout>
                <c:manualLayout>
                  <c:x val="0"/>
                  <c:y val="0.1230617368481113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4A-A448-BCA2-6B3F8563D55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MBA</c:v>
                </c:pt>
                <c:pt idx="1">
                  <c:v>NAR</c:v>
                </c:pt>
                <c:pt idx="2">
                  <c:v>Zelman</c:v>
                </c:pt>
                <c:pt idx="3">
                  <c:v>realtor.com</c:v>
                </c:pt>
                <c:pt idx="4">
                  <c:v>Freddie Mac</c:v>
                </c:pt>
                <c:pt idx="5">
                  <c:v>Fannie Mae</c:v>
                </c:pt>
                <c:pt idx="6">
                  <c:v>CoreLogic</c:v>
                </c:pt>
              </c:strCache>
            </c:strRef>
          </c:cat>
          <c:val>
            <c:numRef>
              <c:f>Sheet1!$B$2:$B$8</c:f>
              <c:numCache>
                <c:formatCode>0.0%</c:formatCode>
                <c:ptCount val="7"/>
                <c:pt idx="0">
                  <c:v>0.10299999999999999</c:v>
                </c:pt>
                <c:pt idx="1">
                  <c:v>6.6000000000000003E-2</c:v>
                </c:pt>
                <c:pt idx="2">
                  <c:v>0.06</c:v>
                </c:pt>
                <c:pt idx="3">
                  <c:v>5.7000000000000002E-2</c:v>
                </c:pt>
                <c:pt idx="4">
                  <c:v>5.2999999999999999E-2</c:v>
                </c:pt>
                <c:pt idx="5">
                  <c:v>4.2000000000000003E-2</c:v>
                </c:pt>
                <c:pt idx="6">
                  <c:v>3.3000000000000002E-2</c:v>
                </c:pt>
              </c:numCache>
            </c:numRef>
          </c:val>
          <c:extLst>
            <c:ext xmlns:c16="http://schemas.microsoft.com/office/drawing/2014/chart" uri="{C3380CC4-5D6E-409C-BE32-E72D297353CC}">
              <c16:uniqueId val="{0000000A-1ED8-4A45-8700-7D12A493D4EE}"/>
            </c:ext>
          </c:extLst>
        </c:ser>
        <c:dLbls>
          <c:showLegendKey val="0"/>
          <c:showVal val="0"/>
          <c:showCatName val="0"/>
          <c:showSerName val="0"/>
          <c:showPercent val="0"/>
          <c:showBubbleSize val="0"/>
        </c:dLbls>
        <c:gapWidth val="20"/>
        <c:overlap val="-27"/>
        <c:axId val="1026694144"/>
        <c:axId val="1023770976"/>
      </c:barChart>
      <c:catAx>
        <c:axId val="1026694144"/>
        <c:scaling>
          <c:orientation val="minMax"/>
        </c:scaling>
        <c:delete val="0"/>
        <c:axPos val="b"/>
        <c:numFmt formatCode="General" sourceLinked="1"/>
        <c:majorTickMark val="out"/>
        <c:minorTickMark val="none"/>
        <c:tickLblPos val="nextTo"/>
        <c:spPr>
          <a:noFill/>
          <a:ln w="38100" cap="flat" cmpd="sng" algn="ctr">
            <a:solidFill>
              <a:schemeClr val="bg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23770976"/>
        <c:crosses val="autoZero"/>
        <c:auto val="1"/>
        <c:lblAlgn val="ctr"/>
        <c:lblOffset val="100"/>
        <c:noMultiLvlLbl val="0"/>
      </c:catAx>
      <c:valAx>
        <c:axId val="1023770976"/>
        <c:scaling>
          <c:orientation val="minMax"/>
          <c:min val="0"/>
        </c:scaling>
        <c:delete val="1"/>
        <c:axPos val="l"/>
        <c:numFmt formatCode="0.0%" sourceLinked="1"/>
        <c:majorTickMark val="out"/>
        <c:minorTickMark val="none"/>
        <c:tickLblPos val="nextTo"/>
        <c:crossAx val="1026694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72C45A"/>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2021</c:v>
                </c:pt>
                <c:pt idx="1">
                  <c:v>2022</c:v>
                </c:pt>
                <c:pt idx="2">
                  <c:v>2023</c:v>
                </c:pt>
                <c:pt idx="3">
                  <c:v>2024</c:v>
                </c:pt>
                <c:pt idx="4">
                  <c:v>2025</c:v>
                </c:pt>
                <c:pt idx="5">
                  <c:v>2026</c:v>
                </c:pt>
              </c:numCache>
            </c:numRef>
          </c:cat>
          <c:val>
            <c:numRef>
              <c:f>Sheet1!$B$2:$B$7</c:f>
              <c:numCache>
                <c:formatCode>"$"#,##0_);[Red]\("$"#,##0\)</c:formatCode>
                <c:ptCount val="6"/>
                <c:pt idx="0">
                  <c:v>300000</c:v>
                </c:pt>
                <c:pt idx="1">
                  <c:v>313200</c:v>
                </c:pt>
                <c:pt idx="2">
                  <c:v>324162</c:v>
                </c:pt>
                <c:pt idx="3">
                  <c:v>333887</c:v>
                </c:pt>
                <c:pt idx="4">
                  <c:v>343903</c:v>
                </c:pt>
                <c:pt idx="5">
                  <c:v>354221</c:v>
                </c:pt>
              </c:numCache>
            </c:numRef>
          </c:val>
          <c:extLst>
            <c:ext xmlns:c16="http://schemas.microsoft.com/office/drawing/2014/chart" uri="{C3380CC4-5D6E-409C-BE32-E72D297353CC}">
              <c16:uniqueId val="{00000000-A822-4F77-A0E1-DD9170305BE1}"/>
            </c:ext>
          </c:extLst>
        </c:ser>
        <c:dLbls>
          <c:showLegendKey val="0"/>
          <c:showVal val="0"/>
          <c:showCatName val="0"/>
          <c:showSerName val="0"/>
          <c:showPercent val="0"/>
          <c:showBubbleSize val="0"/>
        </c:dLbls>
        <c:gapWidth val="20"/>
        <c:overlap val="-27"/>
        <c:axId val="55340960"/>
        <c:axId val="55339296"/>
      </c:barChart>
      <c:catAx>
        <c:axId val="55340960"/>
        <c:scaling>
          <c:orientation val="minMax"/>
        </c:scaling>
        <c:delete val="0"/>
        <c:axPos val="b"/>
        <c:numFmt formatCode="General" sourceLinked="1"/>
        <c:majorTickMark val="none"/>
        <c:minorTickMark val="none"/>
        <c:tickLblPos val="nextTo"/>
        <c:spPr>
          <a:noFill/>
          <a:ln w="381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5339296"/>
        <c:crosses val="autoZero"/>
        <c:auto val="1"/>
        <c:lblAlgn val="ctr"/>
        <c:lblOffset val="100"/>
        <c:noMultiLvlLbl val="0"/>
      </c:catAx>
      <c:valAx>
        <c:axId val="55339296"/>
        <c:scaling>
          <c:orientation val="minMax"/>
          <c:max val="375000"/>
          <c:min val="200000"/>
        </c:scaling>
        <c:delete val="1"/>
        <c:axPos val="l"/>
        <c:numFmt formatCode="&quot;$&quot;#,##0_);[Red]\(&quot;$&quot;#,##0\)" sourceLinked="1"/>
        <c:majorTickMark val="out"/>
        <c:minorTickMark val="none"/>
        <c:tickLblPos val="nextTo"/>
        <c:crossAx val="55340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931126"/>
      </p:ext>
    </p:extLst>
  </p:cSld>
  <p:clrMap bg1="lt1" tx1="dk1" bg2="lt2" tx2="dk2" accent1="accent1" accent2="accent2" accent3="accent3" accent4="accent4" accent5="accent5" accent6="accent6" hlink="hlink" folHlink="folHlink"/>
  <p:notesStyle>
    <a:lvl1pPr marL="0" algn="l" defTabSz="910171" rtl="0" eaLnBrk="1" latinLnBrk="0" hangingPunct="1">
      <a:defRPr sz="1194" kern="1200">
        <a:solidFill>
          <a:schemeClr val="tx1"/>
        </a:solidFill>
        <a:latin typeface="+mn-lt"/>
        <a:ea typeface="+mn-ea"/>
        <a:cs typeface="+mn-cs"/>
      </a:defRPr>
    </a:lvl1pPr>
    <a:lvl2pPr marL="455086" algn="l" defTabSz="910171" rtl="0" eaLnBrk="1" latinLnBrk="0" hangingPunct="1">
      <a:defRPr sz="1194" kern="1200">
        <a:solidFill>
          <a:schemeClr val="tx1"/>
        </a:solidFill>
        <a:latin typeface="+mn-lt"/>
        <a:ea typeface="+mn-ea"/>
        <a:cs typeface="+mn-cs"/>
      </a:defRPr>
    </a:lvl2pPr>
    <a:lvl3pPr marL="910171" algn="l" defTabSz="910171" rtl="0" eaLnBrk="1" latinLnBrk="0" hangingPunct="1">
      <a:defRPr sz="1194" kern="1200">
        <a:solidFill>
          <a:schemeClr val="tx1"/>
        </a:solidFill>
        <a:latin typeface="+mn-lt"/>
        <a:ea typeface="+mn-ea"/>
        <a:cs typeface="+mn-cs"/>
      </a:defRPr>
    </a:lvl3pPr>
    <a:lvl4pPr marL="1365257" algn="l" defTabSz="910171" rtl="0" eaLnBrk="1" latinLnBrk="0" hangingPunct="1">
      <a:defRPr sz="1194" kern="1200">
        <a:solidFill>
          <a:schemeClr val="tx1"/>
        </a:solidFill>
        <a:latin typeface="+mn-lt"/>
        <a:ea typeface="+mn-ea"/>
        <a:cs typeface="+mn-cs"/>
      </a:defRPr>
    </a:lvl4pPr>
    <a:lvl5pPr marL="1820342" algn="l" defTabSz="910171" rtl="0" eaLnBrk="1" latinLnBrk="0" hangingPunct="1">
      <a:defRPr sz="1194" kern="1200">
        <a:solidFill>
          <a:schemeClr val="tx1"/>
        </a:solidFill>
        <a:latin typeface="+mn-lt"/>
        <a:ea typeface="+mn-ea"/>
        <a:cs typeface="+mn-cs"/>
      </a:defRPr>
    </a:lvl5pPr>
    <a:lvl6pPr marL="2275428" algn="l" defTabSz="910171" rtl="0" eaLnBrk="1" latinLnBrk="0" hangingPunct="1">
      <a:defRPr sz="1194" kern="1200">
        <a:solidFill>
          <a:schemeClr val="tx1"/>
        </a:solidFill>
        <a:latin typeface="+mn-lt"/>
        <a:ea typeface="+mn-ea"/>
        <a:cs typeface="+mn-cs"/>
      </a:defRPr>
    </a:lvl6pPr>
    <a:lvl7pPr marL="2730515" algn="l" defTabSz="910171" rtl="0" eaLnBrk="1" latinLnBrk="0" hangingPunct="1">
      <a:defRPr sz="1194" kern="1200">
        <a:solidFill>
          <a:schemeClr val="tx1"/>
        </a:solidFill>
        <a:latin typeface="+mn-lt"/>
        <a:ea typeface="+mn-ea"/>
        <a:cs typeface="+mn-cs"/>
      </a:defRPr>
    </a:lvl7pPr>
    <a:lvl8pPr marL="3185600" algn="l" defTabSz="910171" rtl="0" eaLnBrk="1" latinLnBrk="0" hangingPunct="1">
      <a:defRPr sz="1194" kern="1200">
        <a:solidFill>
          <a:schemeClr val="tx1"/>
        </a:solidFill>
        <a:latin typeface="+mn-lt"/>
        <a:ea typeface="+mn-ea"/>
        <a:cs typeface="+mn-cs"/>
      </a:defRPr>
    </a:lvl8pPr>
    <a:lvl9pPr marL="3640686" algn="l" defTabSz="910171" rtl="0" eaLnBrk="1" latinLnBrk="0" hangingPunct="1">
      <a:defRPr sz="11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keepingcurrentmatters.com/2020/06/29/what-are-experts-saying-about-the-rest-of-202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keepingcurrentmatters.com/2020/06/29/what-are-experts-saying-about-the-rest-of-202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keepingcurrentmatters.com/2020/06/29/what-are-experts-saying-about-the-rest-of-202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71174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https://www.realestateconsulting.com</a:t>
            </a:r>
          </a:p>
          <a:p>
            <a:r>
              <a:rPr lang="en-US" dirty="0"/>
              <a:t>https://www.corelogic.com/insights-download/homeowner-equity-report.aspx</a:t>
            </a:r>
          </a:p>
          <a:p>
            <a:r>
              <a:rPr lang="en-US" dirty="0"/>
              <a:t>https://blog.firstam.com/economics/housing-market-potential-reaches-highest-level-since-2007</a:t>
            </a:r>
          </a:p>
        </p:txBody>
      </p:sp>
    </p:spTree>
    <p:extLst>
      <p:ext uri="{BB962C8B-B14F-4D97-AF65-F5344CB8AC3E}">
        <p14:creationId xmlns:p14="http://schemas.microsoft.com/office/powerpoint/2010/main" val="2340563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pPr marL="0" marR="0" lvl="0" indent="0" algn="l" defTabSz="909619" rtl="0" eaLnBrk="1" fontAlgn="auto" latinLnBrk="0" hangingPunct="1">
              <a:lnSpc>
                <a:spcPct val="100000"/>
              </a:lnSpc>
              <a:spcBef>
                <a:spcPts val="0"/>
              </a:spcBef>
              <a:spcAft>
                <a:spcPts val="0"/>
              </a:spcAft>
              <a:buClrTx/>
              <a:buSzTx/>
              <a:buFontTx/>
              <a:buNone/>
              <a:tabLst/>
              <a:defRPr/>
            </a:pPr>
            <a:r>
              <a:rPr lang="en-US" dirty="0"/>
              <a:t>https://www.unitedvanlines.com/newsroom/movers-study-2020</a:t>
            </a:r>
          </a:p>
          <a:p>
            <a:pPr marL="0" marR="0" lvl="0" indent="0" algn="l" defTabSz="909619" rtl="0" eaLnBrk="1" fontAlgn="auto" latinLnBrk="0" hangingPunct="1">
              <a:lnSpc>
                <a:spcPct val="100000"/>
              </a:lnSpc>
              <a:spcBef>
                <a:spcPts val="0"/>
              </a:spcBef>
              <a:spcAft>
                <a:spcPts val="0"/>
              </a:spcAft>
              <a:buClrTx/>
              <a:buSzTx/>
              <a:buFontTx/>
              <a:buNone/>
              <a:tabLst/>
              <a:defRPr/>
            </a:pPr>
            <a:r>
              <a:rPr lang="en-US" dirty="0"/>
              <a:t>http://www.freddiemac.com/blog/research_and_analysis/20210125_what_will_2021_bring_for_housing.page?</a:t>
            </a:r>
          </a:p>
        </p:txBody>
      </p:sp>
    </p:spTree>
    <p:extLst>
      <p:ext uri="{BB962C8B-B14F-4D97-AF65-F5344CB8AC3E}">
        <p14:creationId xmlns:p14="http://schemas.microsoft.com/office/powerpoint/2010/main" val="72983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r>
              <a:rPr lang="en-US" dirty="0"/>
              <a:t>https://www.hbagno.org/news/details/8-features-home-buyers-want-after-covid-19</a:t>
            </a:r>
          </a:p>
          <a:p>
            <a:r>
              <a:rPr lang="en-US" dirty="0"/>
              <a:t>https://porch.com/resource/the-great-outdoors</a:t>
            </a:r>
          </a:p>
          <a:p>
            <a:endParaRPr lang="en-US" dirty="0"/>
          </a:p>
        </p:txBody>
      </p:sp>
      <p:sp>
        <p:nvSpPr>
          <p:cNvPr id="4" name="Slide Number Placeholder 3"/>
          <p:cNvSpPr>
            <a:spLocks noGrp="1"/>
          </p:cNvSpPr>
          <p:nvPr>
            <p:ph type="sldNum" sz="quarter" idx="5"/>
          </p:nvPr>
        </p:nvSpPr>
        <p:spPr/>
        <p:txBody>
          <a:bodyPr/>
          <a:lstStyle/>
          <a:p>
            <a:fld id="{564A7694-F0F1-42C9-BC56-1663342B6C63}" type="slidenum">
              <a:rPr lang="en-US" smtClean="0"/>
              <a:t>12</a:t>
            </a:fld>
            <a:endParaRPr lang="en-US"/>
          </a:p>
        </p:txBody>
      </p:sp>
    </p:spTree>
    <p:extLst>
      <p:ext uri="{BB962C8B-B14F-4D97-AF65-F5344CB8AC3E}">
        <p14:creationId xmlns:p14="http://schemas.microsoft.com/office/powerpoint/2010/main" val="373289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pPr marL="0" marR="0" lvl="0" indent="0" algn="l" defTabSz="910171" rtl="0" eaLnBrk="1" fontAlgn="auto" latinLnBrk="0" hangingPunct="1">
              <a:lnSpc>
                <a:spcPct val="100000"/>
              </a:lnSpc>
              <a:spcBef>
                <a:spcPts val="0"/>
              </a:spcBef>
              <a:spcAft>
                <a:spcPts val="0"/>
              </a:spcAft>
              <a:buClrTx/>
              <a:buSzTx/>
              <a:buFontTx/>
              <a:buNone/>
              <a:tabLst/>
              <a:defRPr/>
            </a:pPr>
            <a:r>
              <a:rPr lang="en-US" dirty="0"/>
              <a:t>https://www.metrostudy.com/press/remodeling-magazine-releases-2019-cost-vs-value-report/</a:t>
            </a:r>
          </a:p>
          <a:p>
            <a:pPr marL="0" marR="0" lvl="0" indent="0" algn="l" defTabSz="910171" rtl="0" eaLnBrk="1" fontAlgn="auto" latinLnBrk="0" hangingPunct="1">
              <a:lnSpc>
                <a:spcPct val="100000"/>
              </a:lnSpc>
              <a:spcBef>
                <a:spcPts val="0"/>
              </a:spcBef>
              <a:spcAft>
                <a:spcPts val="0"/>
              </a:spcAft>
              <a:buClrTx/>
              <a:buSzTx/>
              <a:buFontTx/>
              <a:buNone/>
              <a:tabLst/>
              <a:defRPr/>
            </a:pPr>
            <a:r>
              <a:rPr lang="en-US" dirty="0"/>
              <a:t>https://cdn.nar.realtor/sites/default/files/documents/2021-01-realtors-confidence-index-02-19-2021.pdf</a:t>
            </a:r>
          </a:p>
          <a:p>
            <a:pPr marL="0" marR="0" lvl="0" indent="0" algn="l" defTabSz="910171" rtl="0" eaLnBrk="1" fontAlgn="auto" latinLnBrk="0" hangingPunct="1">
              <a:lnSpc>
                <a:spcPct val="100000"/>
              </a:lnSpc>
              <a:spcBef>
                <a:spcPts val="0"/>
              </a:spcBef>
              <a:spcAft>
                <a:spcPts val="0"/>
              </a:spcAft>
              <a:buClrTx/>
              <a:buSzTx/>
              <a:buFontTx/>
              <a:buNone/>
              <a:tabLst/>
              <a:defRPr/>
            </a:pPr>
            <a:r>
              <a:rPr lang="en-US" dirty="0"/>
              <a:t>https://www.nar.realtor/newsroom/existing-home-sales-tick-up-0-6-in-january</a:t>
            </a:r>
          </a:p>
          <a:p>
            <a:endParaRPr lang="en-US" dirty="0"/>
          </a:p>
        </p:txBody>
      </p:sp>
    </p:spTree>
    <p:extLst>
      <p:ext uri="{BB962C8B-B14F-4D97-AF65-F5344CB8AC3E}">
        <p14:creationId xmlns:p14="http://schemas.microsoft.com/office/powerpoint/2010/main" val="2046506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hlinkClick r:id="rId3"/>
              </a:rPr>
              <a:t>https://www.energy.gov/eere/buildings/energy-star</a:t>
            </a:r>
          </a:p>
        </p:txBody>
      </p:sp>
    </p:spTree>
    <p:extLst>
      <p:ext uri="{BB962C8B-B14F-4D97-AF65-F5344CB8AC3E}">
        <p14:creationId xmlns:p14="http://schemas.microsoft.com/office/powerpoint/2010/main" val="1256535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hlinkClick r:id="rId3"/>
              </a:rPr>
              <a:t>https://www.cdc.gov/coronavirus/2019-ncov/community/organizations/construction-workers.html</a:t>
            </a:r>
          </a:p>
        </p:txBody>
      </p:sp>
    </p:spTree>
    <p:extLst>
      <p:ext uri="{BB962C8B-B14F-4D97-AF65-F5344CB8AC3E}">
        <p14:creationId xmlns:p14="http://schemas.microsoft.com/office/powerpoint/2010/main" val="3907374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a:t>
            </a:r>
            <a:r>
              <a:rPr lang="en-US" dirty="0" err="1"/>
              <a:t>www.nar.realtor</a:t>
            </a:r>
            <a:r>
              <a:rPr lang="en-US" dirty="0"/>
              <a:t>/coronavirus-a-guide-for-realtors</a:t>
            </a:r>
          </a:p>
          <a:p>
            <a:r>
              <a:rPr lang="en-US" dirty="0"/>
              <a:t>https://</a:t>
            </a:r>
            <a:r>
              <a:rPr lang="en-US" dirty="0" err="1"/>
              <a:t>www.nar.realtor</a:t>
            </a:r>
            <a:r>
              <a:rPr lang="en-US" dirty="0"/>
              <a:t>/research-and-statistics/research-reports/home-buyer-and-seller-generational-trends</a:t>
            </a:r>
          </a:p>
        </p:txBody>
      </p:sp>
    </p:spTree>
    <p:extLst>
      <p:ext uri="{BB962C8B-B14F-4D97-AF65-F5344CB8AC3E}">
        <p14:creationId xmlns:p14="http://schemas.microsoft.com/office/powerpoint/2010/main" val="858274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https://www.nar.realtor/infographics/2019-real-estate-in-a-digital-age</a:t>
            </a:r>
          </a:p>
          <a:p>
            <a:r>
              <a:rPr lang="en-US" dirty="0"/>
              <a:t>https://www.nar.realtor/coronavirus-a-guide-for-realtors%C2%AE</a:t>
            </a:r>
          </a:p>
          <a:p>
            <a:r>
              <a:rPr lang="en-US" dirty="0"/>
              <a:t>https://news.move.com/2020-04-16-Would-You-Buy-a-Home-Without-Stepping-Foot-Inside</a:t>
            </a:r>
          </a:p>
        </p:txBody>
      </p:sp>
    </p:spTree>
    <p:extLst>
      <p:ext uri="{BB962C8B-B14F-4D97-AF65-F5344CB8AC3E}">
        <p14:creationId xmlns:p14="http://schemas.microsoft.com/office/powerpoint/2010/main" val="836511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https://www.nar.realtor/research-and-statistics</a:t>
            </a:r>
          </a:p>
          <a:p>
            <a:r>
              <a:rPr lang="en-US" dirty="0"/>
              <a:t>https://cdn.nar.realtor/sites/default/files/documents/forecast-Q1-2021-us-economic-outlook-01-30-2021.pdf</a:t>
            </a:r>
          </a:p>
        </p:txBody>
      </p:sp>
    </p:spTree>
    <p:extLst>
      <p:ext uri="{BB962C8B-B14F-4D97-AF65-F5344CB8AC3E}">
        <p14:creationId xmlns:p14="http://schemas.microsoft.com/office/powerpoint/2010/main" val="1689489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dirty="0"/>
          </a:p>
        </p:txBody>
      </p:sp>
    </p:spTree>
    <p:extLst>
      <p:ext uri="{BB962C8B-B14F-4D97-AF65-F5344CB8AC3E}">
        <p14:creationId xmlns:p14="http://schemas.microsoft.com/office/powerpoint/2010/main" val="185379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dirty="0"/>
          </a:p>
        </p:txBody>
      </p:sp>
    </p:spTree>
    <p:extLst>
      <p:ext uri="{BB962C8B-B14F-4D97-AF65-F5344CB8AC3E}">
        <p14:creationId xmlns:p14="http://schemas.microsoft.com/office/powerpoint/2010/main" val="2785707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dirty="0"/>
          </a:p>
        </p:txBody>
      </p:sp>
    </p:spTree>
    <p:extLst>
      <p:ext uri="{BB962C8B-B14F-4D97-AF65-F5344CB8AC3E}">
        <p14:creationId xmlns:p14="http://schemas.microsoft.com/office/powerpoint/2010/main" val="2367251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pPr marL="0" marR="0" lvl="0" indent="0" algn="l" defTabSz="909619" rtl="0" eaLnBrk="1" fontAlgn="auto" latinLnBrk="0" hangingPunct="1">
              <a:lnSpc>
                <a:spcPct val="100000"/>
              </a:lnSpc>
              <a:spcBef>
                <a:spcPts val="0"/>
              </a:spcBef>
              <a:spcAft>
                <a:spcPts val="0"/>
              </a:spcAft>
              <a:buClrTx/>
              <a:buSzTx/>
              <a:buFontTx/>
              <a:buNone/>
              <a:tabLst/>
              <a:defRPr/>
            </a:pPr>
            <a:r>
              <a:rPr lang="en-US"/>
              <a:t>https://www.showingtime.com/blog/january-2021-showing-index-results/</a:t>
            </a:r>
          </a:p>
          <a:p>
            <a:pPr marL="0" marR="0" lvl="0" indent="0" algn="l" defTabSz="909619" rtl="0" eaLnBrk="1" fontAlgn="auto" latinLnBrk="0" hangingPunct="1">
              <a:lnSpc>
                <a:spcPct val="100000"/>
              </a:lnSpc>
              <a:spcBef>
                <a:spcPts val="0"/>
              </a:spcBef>
              <a:spcAft>
                <a:spcPts val="0"/>
              </a:spcAft>
              <a:buClrTx/>
              <a:buSzTx/>
              <a:buFontTx/>
              <a:buNone/>
              <a:tabLst/>
              <a:defRPr/>
            </a:pPr>
            <a:r>
              <a:rPr lang="en-US" dirty="0"/>
              <a:t>https://www.realtor.com/research/january-2021-data/</a:t>
            </a:r>
          </a:p>
        </p:txBody>
      </p:sp>
    </p:spTree>
    <p:extLst>
      <p:ext uri="{BB962C8B-B14F-4D97-AF65-F5344CB8AC3E}">
        <p14:creationId xmlns:p14="http://schemas.microsoft.com/office/powerpoint/2010/main" val="224214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r>
              <a:rPr lang="en-US" dirty="0"/>
              <a:t>https://www.nar.realtor/research-and-statistics/housing-statistics/existing-home-sales</a:t>
            </a:r>
          </a:p>
          <a:p>
            <a:r>
              <a:rPr lang="en-US" dirty="0"/>
              <a:t>https://www.census.gov/construction/nrs/pdf/newressales.pdf</a:t>
            </a:r>
          </a:p>
        </p:txBody>
      </p:sp>
      <p:sp>
        <p:nvSpPr>
          <p:cNvPr id="4" name="Slide Number Placeholder 3"/>
          <p:cNvSpPr>
            <a:spLocks noGrp="1"/>
          </p:cNvSpPr>
          <p:nvPr>
            <p:ph type="sldNum" sz="quarter" idx="5"/>
          </p:nvPr>
        </p:nvSpPr>
        <p:spPr/>
        <p:txBody>
          <a:bodyPr/>
          <a:lstStyle/>
          <a:p>
            <a:fld id="{564A7694-F0F1-42C9-BC56-1663342B6C63}" type="slidenum">
              <a:rPr lang="en-US" smtClean="0"/>
              <a:t>4</a:t>
            </a:fld>
            <a:endParaRPr lang="en-US"/>
          </a:p>
        </p:txBody>
      </p:sp>
    </p:spTree>
    <p:extLst>
      <p:ext uri="{BB962C8B-B14F-4D97-AF65-F5344CB8AC3E}">
        <p14:creationId xmlns:p14="http://schemas.microsoft.com/office/powerpoint/2010/main" val="1576399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hlinkClick r:id="rId3"/>
              </a:rPr>
              <a:t>https://magazine.realtor/news-and-commentary/economy/article/2021/01/real-estate-in-2021-plenty-of-reason-for-optimism</a:t>
            </a:r>
          </a:p>
          <a:p>
            <a:r>
              <a:rPr lang="en-US" dirty="0">
                <a:hlinkClick r:id="rId3"/>
              </a:rPr>
              <a:t>http://www.freddiemac.com/fmac-resources/research/pdf/Jan2021_Forecast_Press_Release.pdf</a:t>
            </a:r>
          </a:p>
          <a:p>
            <a:r>
              <a:rPr lang="en-US" dirty="0">
                <a:hlinkClick r:id="rId3"/>
              </a:rPr>
              <a:t>ttps://blog.firstam.com/economics/why-the-housing-market-can-thrive-if-a-new-rising-rate-era-begins</a:t>
            </a:r>
          </a:p>
          <a:p>
            <a:r>
              <a:rPr lang="en-US">
                <a:hlinkClick r:id="rId3"/>
              </a:rPr>
              <a:t>https://www.realtor.com/news/trends/vaccines-housing-market/</a:t>
            </a:r>
            <a:endParaRPr lang="en-US" dirty="0">
              <a:hlinkClick r:id="rId3"/>
            </a:endParaRPr>
          </a:p>
        </p:txBody>
      </p:sp>
    </p:spTree>
    <p:extLst>
      <p:ext uri="{BB962C8B-B14F-4D97-AF65-F5344CB8AC3E}">
        <p14:creationId xmlns:p14="http://schemas.microsoft.com/office/powerpoint/2010/main" val="140177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https://www.nar.realtor/blogs/economists-outlook/inventory-and-months-supply</a:t>
            </a:r>
          </a:p>
          <a:p>
            <a:r>
              <a:rPr lang="en-US" dirty="0"/>
              <a:t>https://www.nar.realtor/research-and-statistics/housing-statistics/existing-home-sales</a:t>
            </a:r>
          </a:p>
          <a:p>
            <a:r>
              <a:rPr lang="en-US" dirty="0"/>
              <a:t>https://www.realtor.com/research/weekly-housing-trends-view-data-week-jan-30-2021/</a:t>
            </a:r>
          </a:p>
        </p:txBody>
      </p:sp>
    </p:spTree>
    <p:extLst>
      <p:ext uri="{BB962C8B-B14F-4D97-AF65-F5344CB8AC3E}">
        <p14:creationId xmlns:p14="http://schemas.microsoft.com/office/powerpoint/2010/main" val="307710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https://cdn.nar.realtor/sites/default/files/documents/2021-01-realtors-confidence-index-02-19-2021.pdf</a:t>
            </a:r>
          </a:p>
        </p:txBody>
      </p:sp>
    </p:spTree>
    <p:extLst>
      <p:ext uri="{BB962C8B-B14F-4D97-AF65-F5344CB8AC3E}">
        <p14:creationId xmlns:p14="http://schemas.microsoft.com/office/powerpoint/2010/main" val="4086160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https://www.corelogic.com/insights-download/home-price-</a:t>
            </a:r>
            <a:r>
              <a:rPr lang="en-US" dirty="0" err="1"/>
              <a:t>index.aspx</a:t>
            </a:r>
            <a:endParaRPr lang="en-US" dirty="0"/>
          </a:p>
          <a:p>
            <a:r>
              <a:rPr lang="en-US" dirty="0"/>
              <a:t>https://www.realtor.com/research/january-2021-data/</a:t>
            </a:r>
          </a:p>
        </p:txBody>
      </p:sp>
    </p:spTree>
    <p:extLst>
      <p:ext uri="{BB962C8B-B14F-4D97-AF65-F5344CB8AC3E}">
        <p14:creationId xmlns:p14="http://schemas.microsoft.com/office/powerpoint/2010/main" val="4002213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http://www.freddiemac.com/pmms/archive.html</a:t>
            </a:r>
          </a:p>
          <a:p>
            <a:r>
              <a:rPr lang="fr-FR" dirty="0"/>
              <a:t>https://cdn.nar.realtor/sites/default/files/documents/forecast-Q1-2021-us-economic-outlook-01-30-2021.pdf</a:t>
            </a:r>
          </a:p>
          <a:p>
            <a:r>
              <a:rPr lang="fr-FR" dirty="0"/>
              <a:t>https://www.zelmanassociates.com/ (suscription </a:t>
            </a:r>
            <a:r>
              <a:rPr lang="fr-FR" dirty="0" err="1"/>
              <a:t>required</a:t>
            </a:r>
            <a:r>
              <a:rPr lang="fr-FR" dirty="0"/>
              <a:t>)</a:t>
            </a:r>
          </a:p>
          <a:p>
            <a:r>
              <a:rPr lang="fr-FR" dirty="0"/>
              <a:t>https://www.realtor.com/research/2021-national-housing-forecast/</a:t>
            </a:r>
          </a:p>
          <a:p>
            <a:r>
              <a:rPr lang="fr-FR" dirty="0"/>
              <a:t>http://www.freddiemac.com/research/forecast/20210114_quarterly_economic_forecast.page?</a:t>
            </a:r>
          </a:p>
          <a:p>
            <a:r>
              <a:rPr lang="fr-FR" dirty="0"/>
              <a:t>https://www.mba.org/news-research-and-resources/research-and-economics/forecasts-and-commentary</a:t>
            </a:r>
          </a:p>
          <a:p>
            <a:r>
              <a:rPr lang="fr-FR" dirty="0"/>
              <a:t>https://www.fanniemae.com/media/37951/display</a:t>
            </a:r>
          </a:p>
          <a:p>
            <a:r>
              <a:rPr lang="en-US" dirty="0"/>
              <a:t>https://www.corelogic.com/insights-download/home-price-index.aspx</a:t>
            </a:r>
          </a:p>
        </p:txBody>
      </p:sp>
    </p:spTree>
    <p:extLst>
      <p:ext uri="{BB962C8B-B14F-4D97-AF65-F5344CB8AC3E}">
        <p14:creationId xmlns:p14="http://schemas.microsoft.com/office/powerpoint/2010/main" val="3254291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231F20"/>
                </a:solidFill>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type="body" idx="1"/>
          </p:nvPr>
        </p:nvSpPr>
        <p:spPr>
          <a:xfrm>
            <a:off x="444503" y="3397399"/>
            <a:ext cx="6883400" cy="217608"/>
          </a:xfrm>
        </p:spPr>
        <p:txBody>
          <a:bodyPr lIns="0" tIns="0" rIns="0" bIns="0"/>
          <a:lstStyle>
            <a:lvl1pPr>
              <a:defRPr sz="1401" b="0" i="0">
                <a:solidFill>
                  <a:srgbClr val="231F20"/>
                </a:solidFill>
                <a:latin typeface="Calibri" panose="020F0502020204030204" pitchFamily="34" charset="0"/>
                <a:cs typeface="Calibri" panose="020F0502020204030204" pitchFamily="34" charset="0"/>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3/8/2021</a:t>
            </a:fld>
            <a:endParaRPr lang="en-US"/>
          </a:p>
        </p:txBody>
      </p:sp>
      <p:sp>
        <p:nvSpPr>
          <p:cNvPr id="6" name="Holder 6"/>
          <p:cNvSpPr>
            <a:spLocks noGrp="1"/>
          </p:cNvSpPr>
          <p:nvPr>
            <p:ph type="sldNum" sz="quarter" idx="7"/>
          </p:nvPr>
        </p:nvSpPr>
        <p:spPr>
          <a:xfrm>
            <a:off x="7244082" y="9605773"/>
            <a:ext cx="301698" cy="184794"/>
          </a:xfrm>
        </p:spPr>
        <p:txBody>
          <a:bodyPr lIns="0" tIns="0" rIns="0" bIns="0"/>
          <a:lstStyle>
            <a:lvl1pPr>
              <a:defRPr sz="1201" b="0" i="0">
                <a:solidFill>
                  <a:srgbClr val="6D6E71"/>
                </a:solidFill>
                <a:latin typeface="Calibri" panose="020F0502020204030204" pitchFamily="34" charset="0"/>
                <a:cs typeface="Calibri" panose="020F0502020204030204" pitchFamily="34" charset="0"/>
              </a:defRPr>
            </a:lvl1pPr>
          </a:lstStyle>
          <a:p>
            <a:pPr marL="64140"/>
            <a:fld id="{81D60167-4931-47E6-BA6A-407CBD079E47}" type="slidenum">
              <a:rPr lang="en-US" smtClean="0"/>
              <a:pPr marL="64140"/>
              <a:t>‹#›</a:t>
            </a:fld>
            <a:endParaRPr lang="en-US" dirty="0"/>
          </a:p>
        </p:txBody>
      </p:sp>
      <p:sp>
        <p:nvSpPr>
          <p:cNvPr id="8" name="bk object 16">
            <a:extLst>
              <a:ext uri="{FF2B5EF4-FFF2-40B4-BE49-F238E27FC236}">
                <a16:creationId xmlns:a16="http://schemas.microsoft.com/office/drawing/2014/main" id="{631EB594-0C53-2342-9E20-3EBB2B57417A}"/>
              </a:ext>
            </a:extLst>
          </p:cNvPr>
          <p:cNvSpPr/>
          <p:nvPr userDrawn="1"/>
        </p:nvSpPr>
        <p:spPr>
          <a:xfrm>
            <a:off x="457203" y="9738363"/>
            <a:ext cx="6857999" cy="25400"/>
          </a:xfrm>
          <a:prstGeom prst="rect">
            <a:avLst/>
          </a:prstGeom>
          <a:gradFill>
            <a:gsLst>
              <a:gs pos="26000">
                <a:srgbClr val="00AEEF"/>
              </a:gs>
              <a:gs pos="100000">
                <a:schemeClr val="bg1"/>
              </a:gs>
            </a:gsLst>
            <a:lin ang="21540000" scaled="0"/>
          </a:gradFill>
        </p:spPr>
        <p:txBody>
          <a:bodyPr wrap="square" lIns="0" tIns="0" rIns="0" bIns="0" rtlCol="0"/>
          <a:lstStyle/>
          <a:p>
            <a:endParaRPr sz="1837"/>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3/8/2021</a:t>
            </a:fld>
            <a:endParaRPr lang="en-US"/>
          </a:p>
        </p:txBody>
      </p:sp>
      <p:sp>
        <p:nvSpPr>
          <p:cNvPr id="4" name="Holder 4"/>
          <p:cNvSpPr>
            <a:spLocks noGrp="1"/>
          </p:cNvSpPr>
          <p:nvPr>
            <p:ph type="sldNum" sz="quarter" idx="7"/>
          </p:nvPr>
        </p:nvSpPr>
        <p:spPr>
          <a:xfrm>
            <a:off x="7242103" y="9605773"/>
            <a:ext cx="530299" cy="184794"/>
          </a:xfrm>
        </p:spPr>
        <p:txBody>
          <a:bodyPr lIns="0" tIns="0" rIns="0" bIns="0"/>
          <a:lstStyle>
            <a:lvl1pPr>
              <a:defRPr sz="1201" b="0" i="0">
                <a:solidFill>
                  <a:srgbClr val="6D6E71"/>
                </a:solidFill>
                <a:latin typeface="Calibri" panose="020F0502020204030204" pitchFamily="34" charset="0"/>
                <a:cs typeface="Calibri" panose="020F0502020204030204" pitchFamily="34" charset="0"/>
              </a:defRPr>
            </a:lvl1pPr>
          </a:lstStyle>
          <a:p>
            <a:pPr marL="64140"/>
            <a:fld id="{81D60167-4931-47E6-BA6A-407CBD079E47}" type="slidenum">
              <a:rPr lang="en-US" smtClean="0"/>
              <a:pPr marL="64140"/>
              <a:t>‹#›</a:t>
            </a:fld>
            <a:endParaRPr lang="en-US" dirty="0"/>
          </a:p>
        </p:txBody>
      </p:sp>
      <p:sp>
        <p:nvSpPr>
          <p:cNvPr id="5" name="bk object 16">
            <a:extLst>
              <a:ext uri="{FF2B5EF4-FFF2-40B4-BE49-F238E27FC236}">
                <a16:creationId xmlns:a16="http://schemas.microsoft.com/office/drawing/2014/main" id="{11D0AF61-EF21-F14A-B722-284D080E6B7D}"/>
              </a:ext>
            </a:extLst>
          </p:cNvPr>
          <p:cNvSpPr/>
          <p:nvPr userDrawn="1"/>
        </p:nvSpPr>
        <p:spPr>
          <a:xfrm>
            <a:off x="457203" y="9740903"/>
            <a:ext cx="6857999" cy="25400"/>
          </a:xfrm>
          <a:prstGeom prst="rect">
            <a:avLst/>
          </a:prstGeom>
          <a:gradFill>
            <a:gsLst>
              <a:gs pos="26000">
                <a:srgbClr val="00AEEF"/>
              </a:gs>
              <a:gs pos="100000">
                <a:schemeClr val="bg1"/>
              </a:gs>
            </a:gsLst>
            <a:lin ang="21540000" scaled="0"/>
          </a:gradFill>
        </p:spPr>
        <p:txBody>
          <a:bodyPr wrap="square" lIns="0" tIns="0" rIns="0" bIns="0" rtlCol="0"/>
          <a:lstStyle/>
          <a:p>
            <a:endParaRPr sz="1837"/>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621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5951" y="197980"/>
            <a:ext cx="5900497" cy="769441"/>
          </a:xfrm>
          <a:prstGeom prst="rect">
            <a:avLst/>
          </a:prstGeom>
        </p:spPr>
        <p:txBody>
          <a:bodyPr wrap="square" lIns="0" tIns="0" rIns="0" bIns="0">
            <a:spAutoFit/>
          </a:bodyPr>
          <a:lstStyle>
            <a:lvl1pPr>
              <a:defRPr sz="5000" b="1" i="0">
                <a:solidFill>
                  <a:srgbClr val="231F20"/>
                </a:solidFill>
                <a:latin typeface="Myriad Pro"/>
                <a:cs typeface="Myriad Pro"/>
              </a:defRPr>
            </a:lvl1pPr>
          </a:lstStyle>
          <a:p>
            <a:endParaRPr dirty="0"/>
          </a:p>
        </p:txBody>
      </p:sp>
      <p:sp>
        <p:nvSpPr>
          <p:cNvPr id="3" name="Holder 3"/>
          <p:cNvSpPr>
            <a:spLocks noGrp="1"/>
          </p:cNvSpPr>
          <p:nvPr>
            <p:ph type="body" idx="1"/>
          </p:nvPr>
        </p:nvSpPr>
        <p:spPr>
          <a:xfrm>
            <a:off x="444503" y="3397399"/>
            <a:ext cx="6883400" cy="215443"/>
          </a:xfrm>
          <a:prstGeom prst="rect">
            <a:avLst/>
          </a:prstGeom>
        </p:spPr>
        <p:txBody>
          <a:bodyPr wrap="square" lIns="0" tIns="0" rIns="0" bIns="0">
            <a:spAutoFit/>
          </a:bodyPr>
          <a:lstStyle>
            <a:lvl1pPr>
              <a:defRPr sz="1400" b="0" i="0">
                <a:solidFill>
                  <a:srgbClr val="231F20"/>
                </a:solidFill>
                <a:latin typeface="Myriad Pro"/>
                <a:cs typeface="Myriad Pro"/>
              </a:defRPr>
            </a:lvl1pPr>
          </a:lstStyle>
          <a:p>
            <a:endParaRPr dirty="0"/>
          </a:p>
        </p:txBody>
      </p:sp>
      <p:sp>
        <p:nvSpPr>
          <p:cNvPr id="4" name="Holder 4"/>
          <p:cNvSpPr>
            <a:spLocks noGrp="1"/>
          </p:cNvSpPr>
          <p:nvPr>
            <p:ph type="ftr" sz="quarter" idx="5"/>
          </p:nvPr>
        </p:nvSpPr>
        <p:spPr>
          <a:xfrm>
            <a:off x="2642617" y="9354315"/>
            <a:ext cx="2487168" cy="276961"/>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1" y="9354315"/>
            <a:ext cx="1787652" cy="276961"/>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3/8/2021</a:t>
            </a:fld>
            <a:endParaRPr lang="en-US"/>
          </a:p>
        </p:txBody>
      </p:sp>
      <p:sp>
        <p:nvSpPr>
          <p:cNvPr id="6" name="Holder 6"/>
          <p:cNvSpPr>
            <a:spLocks noGrp="1"/>
          </p:cNvSpPr>
          <p:nvPr>
            <p:ph type="sldNum" sz="quarter" idx="7"/>
          </p:nvPr>
        </p:nvSpPr>
        <p:spPr>
          <a:xfrm>
            <a:off x="7242103" y="9810697"/>
            <a:ext cx="207644" cy="369588"/>
          </a:xfrm>
          <a:prstGeom prst="rect">
            <a:avLst/>
          </a:prstGeom>
        </p:spPr>
        <p:txBody>
          <a:bodyPr wrap="square" lIns="0" tIns="0" rIns="0" bIns="0">
            <a:spAutoFit/>
          </a:bodyPr>
          <a:lstStyle>
            <a:lvl1pPr>
              <a:defRPr sz="1201" b="0" i="0">
                <a:solidFill>
                  <a:srgbClr val="6D6E71"/>
                </a:solidFill>
                <a:latin typeface="Calibri" panose="020F0502020204030204" pitchFamily="34" charset="0"/>
                <a:cs typeface="Calibri" panose="020F0502020204030204" pitchFamily="34" charset="0"/>
              </a:defRPr>
            </a:lvl1pPr>
          </a:lstStyle>
          <a:p>
            <a:pPr marL="64140"/>
            <a:fld id="{81D60167-4931-47E6-BA6A-407CBD079E47}" type="slidenum">
              <a:rPr lang="en-US" smtClean="0"/>
              <a:pPr marL="64140"/>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5" r:id="rId2"/>
    <p:sldLayoutId id="2147483666" r:id="rId3"/>
  </p:sldLayoutIdLst>
  <p:txStyles>
    <p:titleStyle>
      <a:lvl1pPr>
        <a:defRPr b="0" i="0">
          <a:latin typeface="Calibri" panose="020F0502020204030204" pitchFamily="34" charset="0"/>
          <a:ea typeface="+mj-ea"/>
          <a:cs typeface="Calibri" panose="020F0502020204030204" pitchFamily="34" charset="0"/>
        </a:defRPr>
      </a:lvl1pPr>
    </p:titleStyle>
    <p:bodyStyle>
      <a:lvl1pPr marL="0">
        <a:defRPr b="0" i="0">
          <a:latin typeface="Calibri" panose="020F0502020204030204" pitchFamily="34" charset="0"/>
          <a:ea typeface="+mn-ea"/>
          <a:cs typeface="Calibri" panose="020F0502020204030204" pitchFamily="34" charset="0"/>
        </a:defRPr>
      </a:lvl1pPr>
      <a:lvl2pPr marL="457232">
        <a:defRPr>
          <a:latin typeface="+mn-lt"/>
          <a:ea typeface="+mn-ea"/>
          <a:cs typeface="+mn-cs"/>
        </a:defRPr>
      </a:lvl2pPr>
      <a:lvl3pPr marL="914463">
        <a:defRPr>
          <a:latin typeface="+mn-lt"/>
          <a:ea typeface="+mn-ea"/>
          <a:cs typeface="+mn-cs"/>
        </a:defRPr>
      </a:lvl3pPr>
      <a:lvl4pPr marL="1371696">
        <a:defRPr>
          <a:latin typeface="+mn-lt"/>
          <a:ea typeface="+mn-ea"/>
          <a:cs typeface="+mn-cs"/>
        </a:defRPr>
      </a:lvl4pPr>
      <a:lvl5pPr marL="1828928">
        <a:defRPr>
          <a:latin typeface="+mn-lt"/>
          <a:ea typeface="+mn-ea"/>
          <a:cs typeface="+mn-cs"/>
        </a:defRPr>
      </a:lvl5pPr>
      <a:lvl6pPr marL="2286160">
        <a:defRPr>
          <a:latin typeface="+mn-lt"/>
          <a:ea typeface="+mn-ea"/>
          <a:cs typeface="+mn-cs"/>
        </a:defRPr>
      </a:lvl6pPr>
      <a:lvl7pPr marL="2743391">
        <a:defRPr>
          <a:latin typeface="+mn-lt"/>
          <a:ea typeface="+mn-ea"/>
          <a:cs typeface="+mn-cs"/>
        </a:defRPr>
      </a:lvl7pPr>
      <a:lvl8pPr marL="3200623">
        <a:defRPr>
          <a:latin typeface="+mn-lt"/>
          <a:ea typeface="+mn-ea"/>
          <a:cs typeface="+mn-cs"/>
        </a:defRPr>
      </a:lvl8pPr>
      <a:lvl9pPr marL="3657855">
        <a:defRPr>
          <a:latin typeface="+mn-lt"/>
          <a:ea typeface="+mn-ea"/>
          <a:cs typeface="+mn-cs"/>
        </a:defRPr>
      </a:lvl9pPr>
    </p:bodyStyle>
    <p:otherStyle>
      <a:lvl1pPr marL="0">
        <a:defRPr>
          <a:latin typeface="+mn-lt"/>
          <a:ea typeface="+mn-ea"/>
          <a:cs typeface="+mn-cs"/>
        </a:defRPr>
      </a:lvl1pPr>
      <a:lvl2pPr marL="457232">
        <a:defRPr>
          <a:latin typeface="+mn-lt"/>
          <a:ea typeface="+mn-ea"/>
          <a:cs typeface="+mn-cs"/>
        </a:defRPr>
      </a:lvl2pPr>
      <a:lvl3pPr marL="914463">
        <a:defRPr>
          <a:latin typeface="+mn-lt"/>
          <a:ea typeface="+mn-ea"/>
          <a:cs typeface="+mn-cs"/>
        </a:defRPr>
      </a:lvl3pPr>
      <a:lvl4pPr marL="1371696">
        <a:defRPr>
          <a:latin typeface="+mn-lt"/>
          <a:ea typeface="+mn-ea"/>
          <a:cs typeface="+mn-cs"/>
        </a:defRPr>
      </a:lvl4pPr>
      <a:lvl5pPr marL="1828928">
        <a:defRPr>
          <a:latin typeface="+mn-lt"/>
          <a:ea typeface="+mn-ea"/>
          <a:cs typeface="+mn-cs"/>
        </a:defRPr>
      </a:lvl5pPr>
      <a:lvl6pPr marL="2286160">
        <a:defRPr>
          <a:latin typeface="+mn-lt"/>
          <a:ea typeface="+mn-ea"/>
          <a:cs typeface="+mn-cs"/>
        </a:defRPr>
      </a:lvl6pPr>
      <a:lvl7pPr marL="2743391">
        <a:defRPr>
          <a:latin typeface="+mn-lt"/>
          <a:ea typeface="+mn-ea"/>
          <a:cs typeface="+mn-cs"/>
        </a:defRPr>
      </a:lvl7pPr>
      <a:lvl8pPr marL="3200623">
        <a:defRPr>
          <a:latin typeface="+mn-lt"/>
          <a:ea typeface="+mn-ea"/>
          <a:cs typeface="+mn-cs"/>
        </a:defRPr>
      </a:lvl8pPr>
      <a:lvl9pPr marL="365785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19517-1FDE-5E45-A7DC-C29EAF0A06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7772400" cy="10058400"/>
          </a:xfrm>
          <a:prstGeom prst="rect">
            <a:avLst/>
          </a:prstGeom>
        </p:spPr>
      </p:pic>
      <p:sp>
        <p:nvSpPr>
          <p:cNvPr id="3" name="object 3"/>
          <p:cNvSpPr/>
          <p:nvPr/>
        </p:nvSpPr>
        <p:spPr>
          <a:xfrm>
            <a:off x="2" y="262128"/>
            <a:ext cx="7320916" cy="1152525"/>
          </a:xfrm>
          <a:custGeom>
            <a:avLst/>
            <a:gdLst/>
            <a:ahLst/>
            <a:cxnLst/>
            <a:rect l="l" t="t" r="r" b="b"/>
            <a:pathLst>
              <a:path w="7320915" h="1152525">
                <a:moveTo>
                  <a:pt x="0" y="1152144"/>
                </a:moveTo>
                <a:lnTo>
                  <a:pt x="7320787" y="1152144"/>
                </a:lnTo>
                <a:lnTo>
                  <a:pt x="7320787" y="0"/>
                </a:lnTo>
                <a:lnTo>
                  <a:pt x="0" y="0"/>
                </a:lnTo>
                <a:lnTo>
                  <a:pt x="0" y="1152144"/>
                </a:lnTo>
                <a:close/>
              </a:path>
            </a:pathLst>
          </a:custGeom>
          <a:solidFill>
            <a:srgbClr val="00ADEE"/>
          </a:solidFill>
        </p:spPr>
        <p:txBody>
          <a:bodyPr wrap="square" lIns="0" tIns="0" rIns="0" bIns="0" rtlCol="0"/>
          <a:lstStyle/>
          <a:p>
            <a:endParaRPr sz="1837"/>
          </a:p>
        </p:txBody>
      </p:sp>
      <p:sp>
        <p:nvSpPr>
          <p:cNvPr id="8" name="object 5">
            <a:extLst>
              <a:ext uri="{FF2B5EF4-FFF2-40B4-BE49-F238E27FC236}">
                <a16:creationId xmlns:a16="http://schemas.microsoft.com/office/drawing/2014/main" id="{50C00A84-A5D9-D94F-A99C-0C660900103A}"/>
              </a:ext>
            </a:extLst>
          </p:cNvPr>
          <p:cNvSpPr txBox="1"/>
          <p:nvPr/>
        </p:nvSpPr>
        <p:spPr>
          <a:xfrm>
            <a:off x="444500" y="375380"/>
            <a:ext cx="3600450" cy="382062"/>
          </a:xfrm>
          <a:prstGeom prst="rect">
            <a:avLst/>
          </a:prstGeom>
        </p:spPr>
        <p:txBody>
          <a:bodyPr vert="horz" wrap="square" lIns="0" tIns="12700" rIns="0" bIns="0" rtlCol="0">
            <a:spAutoFit/>
          </a:bodyPr>
          <a:lstStyle/>
          <a:p>
            <a:pPr marL="12702">
              <a:spcBef>
                <a:spcPts val="99"/>
              </a:spcBef>
            </a:pPr>
            <a:r>
              <a:rPr sz="2399" dirty="0">
                <a:cs typeface="Calibri" panose="020F0502020204030204" pitchFamily="34" charset="0"/>
              </a:rPr>
              <a:t>THINGS TO CONSIDER WHEN</a:t>
            </a:r>
          </a:p>
        </p:txBody>
      </p:sp>
      <p:sp>
        <p:nvSpPr>
          <p:cNvPr id="9" name="object 6">
            <a:extLst>
              <a:ext uri="{FF2B5EF4-FFF2-40B4-BE49-F238E27FC236}">
                <a16:creationId xmlns:a16="http://schemas.microsoft.com/office/drawing/2014/main" id="{2B64C462-5107-A24E-87AE-65A52CD5D618}"/>
              </a:ext>
            </a:extLst>
          </p:cNvPr>
          <p:cNvSpPr txBox="1">
            <a:spLocks noGrp="1"/>
          </p:cNvSpPr>
          <p:nvPr>
            <p:ph type="title"/>
          </p:nvPr>
        </p:nvSpPr>
        <p:spPr>
          <a:xfrm>
            <a:off x="444500" y="603980"/>
            <a:ext cx="6642102" cy="843693"/>
          </a:xfrm>
          <a:prstGeom prst="rect">
            <a:avLst/>
          </a:prstGeom>
        </p:spPr>
        <p:txBody>
          <a:bodyPr vert="horz" wrap="square" lIns="0" tIns="12700" rIns="0" bIns="0" rtlCol="0">
            <a:spAutoFit/>
          </a:bodyPr>
          <a:lstStyle/>
          <a:p>
            <a:pPr marL="12702">
              <a:spcBef>
                <a:spcPts val="99"/>
              </a:spcBef>
            </a:pPr>
            <a:r>
              <a:rPr lang="en-US" sz="5399" b="1" dirty="0">
                <a:solidFill>
                  <a:schemeClr val="bg1"/>
                </a:solidFill>
                <a:latin typeface="+mj-lt"/>
              </a:rPr>
              <a:t>SELLING</a:t>
            </a:r>
            <a:r>
              <a:rPr sz="5399" b="1" dirty="0">
                <a:latin typeface="+mj-lt"/>
              </a:rPr>
              <a:t> </a:t>
            </a:r>
            <a:r>
              <a:rPr lang="en-US" sz="5399" b="1" dirty="0">
                <a:solidFill>
                  <a:schemeClr val="tx1"/>
                </a:solidFill>
                <a:latin typeface="+mj-lt"/>
              </a:rPr>
              <a:t>YOUR HOME</a:t>
            </a:r>
            <a:endParaRPr sz="5399" b="1" dirty="0">
              <a:solidFill>
                <a:schemeClr val="tx1"/>
              </a:solidFill>
              <a:latin typeface="+mj-lt"/>
            </a:endParaRPr>
          </a:p>
        </p:txBody>
      </p:sp>
      <p:sp>
        <p:nvSpPr>
          <p:cNvPr id="12" name="object 3">
            <a:extLst>
              <a:ext uri="{FF2B5EF4-FFF2-40B4-BE49-F238E27FC236}">
                <a16:creationId xmlns:a16="http://schemas.microsoft.com/office/drawing/2014/main" id="{C11C7785-38E9-E945-9D55-D27AE50A857D}"/>
              </a:ext>
            </a:extLst>
          </p:cNvPr>
          <p:cNvSpPr/>
          <p:nvPr/>
        </p:nvSpPr>
        <p:spPr>
          <a:xfrm>
            <a:off x="359985" y="8908918"/>
            <a:ext cx="1805081" cy="850047"/>
          </a:xfrm>
          <a:custGeom>
            <a:avLst/>
            <a:gdLst>
              <a:gd name="connsiteX0" fmla="*/ 76075 w 1805483"/>
              <a:gd name="connsiteY0" fmla="*/ 0 h 710563"/>
              <a:gd name="connsiteX1" fmla="*/ 33895 w 1805483"/>
              <a:gd name="connsiteY1" fmla="*/ 997 h 710563"/>
              <a:gd name="connsiteX2" fmla="*/ 1789 w 1805483"/>
              <a:gd name="connsiteY2" fmla="*/ 26940 h 710563"/>
              <a:gd name="connsiteX3" fmla="*/ 0 w 1805483"/>
              <a:gd name="connsiteY3" fmla="*/ 658268 h 710563"/>
              <a:gd name="connsiteX4" fmla="*/ 873 w 1805483"/>
              <a:gd name="connsiteY4" fmla="*/ 676557 h 710563"/>
              <a:gd name="connsiteX5" fmla="*/ 26816 w 1805483"/>
              <a:gd name="connsiteY5" fmla="*/ 708663 h 710563"/>
              <a:gd name="connsiteX6" fmla="*/ 63734 w 1805483"/>
              <a:gd name="connsiteY6" fmla="*/ 710563 h 710563"/>
              <a:gd name="connsiteX7" fmla="*/ 1753188 w 1805483"/>
              <a:gd name="connsiteY7" fmla="*/ 710452 h 710563"/>
              <a:gd name="connsiteX8" fmla="*/ 1794243 w 1805483"/>
              <a:gd name="connsiteY8" fmla="*/ 702595 h 710563"/>
              <a:gd name="connsiteX9" fmla="*/ 1805483 w 1805483"/>
              <a:gd name="connsiteY9" fmla="*/ 646718 h 710563"/>
              <a:gd name="connsiteX10" fmla="*/ 1805373 w 1805483"/>
              <a:gd name="connsiteY10" fmla="*/ 52309 h 710563"/>
              <a:gd name="connsiteX11" fmla="*/ 1791164 w 1805483"/>
              <a:gd name="connsiteY11" fmla="*/ 5906 h 710563"/>
              <a:gd name="connsiteX12" fmla="*/ 1741638 w 1805483"/>
              <a:gd name="connsiteY12" fmla="*/ 14 h 710563"/>
              <a:gd name="connsiteX13" fmla="*/ 76075 w 1805483"/>
              <a:gd name="connsiteY13" fmla="*/ 0 h 710563"/>
              <a:gd name="connsiteX0" fmla="*/ 76075 w 1806946"/>
              <a:gd name="connsiteY0" fmla="*/ 0 h 710563"/>
              <a:gd name="connsiteX1" fmla="*/ 33895 w 1806946"/>
              <a:gd name="connsiteY1" fmla="*/ 997 h 710563"/>
              <a:gd name="connsiteX2" fmla="*/ 1789 w 1806946"/>
              <a:gd name="connsiteY2" fmla="*/ 26940 h 710563"/>
              <a:gd name="connsiteX3" fmla="*/ 0 w 1806946"/>
              <a:gd name="connsiteY3" fmla="*/ 658268 h 710563"/>
              <a:gd name="connsiteX4" fmla="*/ 873 w 1806946"/>
              <a:gd name="connsiteY4" fmla="*/ 676557 h 710563"/>
              <a:gd name="connsiteX5" fmla="*/ 26816 w 1806946"/>
              <a:gd name="connsiteY5" fmla="*/ 708663 h 710563"/>
              <a:gd name="connsiteX6" fmla="*/ 63734 w 1806946"/>
              <a:gd name="connsiteY6" fmla="*/ 710563 h 710563"/>
              <a:gd name="connsiteX7" fmla="*/ 1753188 w 1806946"/>
              <a:gd name="connsiteY7" fmla="*/ 710452 h 710563"/>
              <a:gd name="connsiteX8" fmla="*/ 1806946 w 1806946"/>
              <a:gd name="connsiteY8" fmla="*/ 705269 h 710563"/>
              <a:gd name="connsiteX9" fmla="*/ 1805483 w 1806946"/>
              <a:gd name="connsiteY9" fmla="*/ 646718 h 710563"/>
              <a:gd name="connsiteX10" fmla="*/ 1805373 w 1806946"/>
              <a:gd name="connsiteY10" fmla="*/ 52309 h 710563"/>
              <a:gd name="connsiteX11" fmla="*/ 1791164 w 1806946"/>
              <a:gd name="connsiteY11" fmla="*/ 5906 h 710563"/>
              <a:gd name="connsiteX12" fmla="*/ 1741638 w 1806946"/>
              <a:gd name="connsiteY12" fmla="*/ 14 h 710563"/>
              <a:gd name="connsiteX13" fmla="*/ 76075 w 1806946"/>
              <a:gd name="connsiteY13" fmla="*/ 0 h 710563"/>
              <a:gd name="connsiteX0" fmla="*/ 76075 w 1805490"/>
              <a:gd name="connsiteY0" fmla="*/ 0 h 710563"/>
              <a:gd name="connsiteX1" fmla="*/ 33895 w 1805490"/>
              <a:gd name="connsiteY1" fmla="*/ 997 h 710563"/>
              <a:gd name="connsiteX2" fmla="*/ 1789 w 1805490"/>
              <a:gd name="connsiteY2" fmla="*/ 26940 h 710563"/>
              <a:gd name="connsiteX3" fmla="*/ 0 w 1805490"/>
              <a:gd name="connsiteY3" fmla="*/ 658268 h 710563"/>
              <a:gd name="connsiteX4" fmla="*/ 873 w 1805490"/>
              <a:gd name="connsiteY4" fmla="*/ 676557 h 710563"/>
              <a:gd name="connsiteX5" fmla="*/ 26816 w 1805490"/>
              <a:gd name="connsiteY5" fmla="*/ 708663 h 710563"/>
              <a:gd name="connsiteX6" fmla="*/ 63734 w 1805490"/>
              <a:gd name="connsiteY6" fmla="*/ 710563 h 710563"/>
              <a:gd name="connsiteX7" fmla="*/ 1753188 w 1805490"/>
              <a:gd name="connsiteY7" fmla="*/ 710452 h 710563"/>
              <a:gd name="connsiteX8" fmla="*/ 1781540 w 1805490"/>
              <a:gd name="connsiteY8" fmla="*/ 697247 h 710563"/>
              <a:gd name="connsiteX9" fmla="*/ 1805483 w 1805490"/>
              <a:gd name="connsiteY9" fmla="*/ 646718 h 710563"/>
              <a:gd name="connsiteX10" fmla="*/ 1805373 w 1805490"/>
              <a:gd name="connsiteY10" fmla="*/ 52309 h 710563"/>
              <a:gd name="connsiteX11" fmla="*/ 1791164 w 1805490"/>
              <a:gd name="connsiteY11" fmla="*/ 5906 h 710563"/>
              <a:gd name="connsiteX12" fmla="*/ 1741638 w 1805490"/>
              <a:gd name="connsiteY12" fmla="*/ 14 h 710563"/>
              <a:gd name="connsiteX13" fmla="*/ 76075 w 1805490"/>
              <a:gd name="connsiteY13" fmla="*/ 0 h 710563"/>
              <a:gd name="connsiteX0" fmla="*/ 76075 w 1805490"/>
              <a:gd name="connsiteY0" fmla="*/ 0 h 710563"/>
              <a:gd name="connsiteX1" fmla="*/ 33895 w 1805490"/>
              <a:gd name="connsiteY1" fmla="*/ 997 h 710563"/>
              <a:gd name="connsiteX2" fmla="*/ 1789 w 1805490"/>
              <a:gd name="connsiteY2" fmla="*/ 26940 h 710563"/>
              <a:gd name="connsiteX3" fmla="*/ 0 w 1805490"/>
              <a:gd name="connsiteY3" fmla="*/ 658268 h 710563"/>
              <a:gd name="connsiteX4" fmla="*/ 873 w 1805490"/>
              <a:gd name="connsiteY4" fmla="*/ 676557 h 710563"/>
              <a:gd name="connsiteX5" fmla="*/ 26816 w 1805490"/>
              <a:gd name="connsiteY5" fmla="*/ 708663 h 710563"/>
              <a:gd name="connsiteX6" fmla="*/ 63734 w 1805490"/>
              <a:gd name="connsiteY6" fmla="*/ 710563 h 710563"/>
              <a:gd name="connsiteX7" fmla="*/ 1753188 w 1805490"/>
              <a:gd name="connsiteY7" fmla="*/ 710452 h 710563"/>
              <a:gd name="connsiteX8" fmla="*/ 1781540 w 1805490"/>
              <a:gd name="connsiteY8" fmla="*/ 697247 h 710563"/>
              <a:gd name="connsiteX9" fmla="*/ 1805483 w 1805490"/>
              <a:gd name="connsiteY9" fmla="*/ 646718 h 710563"/>
              <a:gd name="connsiteX10" fmla="*/ 1805373 w 1805490"/>
              <a:gd name="connsiteY10" fmla="*/ 52309 h 710563"/>
              <a:gd name="connsiteX11" fmla="*/ 1781637 w 1805490"/>
              <a:gd name="connsiteY11" fmla="*/ 21951 h 710563"/>
              <a:gd name="connsiteX12" fmla="*/ 1741638 w 1805490"/>
              <a:gd name="connsiteY12" fmla="*/ 14 h 710563"/>
              <a:gd name="connsiteX13" fmla="*/ 76075 w 1805490"/>
              <a:gd name="connsiteY13" fmla="*/ 0 h 710563"/>
              <a:gd name="connsiteX0" fmla="*/ 76075 w 1805491"/>
              <a:gd name="connsiteY0" fmla="*/ 0 h 710563"/>
              <a:gd name="connsiteX1" fmla="*/ 33895 w 1805491"/>
              <a:gd name="connsiteY1" fmla="*/ 997 h 710563"/>
              <a:gd name="connsiteX2" fmla="*/ 1789 w 1805491"/>
              <a:gd name="connsiteY2" fmla="*/ 26940 h 710563"/>
              <a:gd name="connsiteX3" fmla="*/ 0 w 1805491"/>
              <a:gd name="connsiteY3" fmla="*/ 658268 h 710563"/>
              <a:gd name="connsiteX4" fmla="*/ 873 w 1805491"/>
              <a:gd name="connsiteY4" fmla="*/ 676557 h 710563"/>
              <a:gd name="connsiteX5" fmla="*/ 26816 w 1805491"/>
              <a:gd name="connsiteY5" fmla="*/ 708663 h 710563"/>
              <a:gd name="connsiteX6" fmla="*/ 63734 w 1805491"/>
              <a:gd name="connsiteY6" fmla="*/ 710563 h 710563"/>
              <a:gd name="connsiteX7" fmla="*/ 1753188 w 1805491"/>
              <a:gd name="connsiteY7" fmla="*/ 710452 h 710563"/>
              <a:gd name="connsiteX8" fmla="*/ 1784715 w 1805491"/>
              <a:gd name="connsiteY8" fmla="*/ 681202 h 710563"/>
              <a:gd name="connsiteX9" fmla="*/ 1805483 w 1805491"/>
              <a:gd name="connsiteY9" fmla="*/ 646718 h 710563"/>
              <a:gd name="connsiteX10" fmla="*/ 1805373 w 1805491"/>
              <a:gd name="connsiteY10" fmla="*/ 52309 h 710563"/>
              <a:gd name="connsiteX11" fmla="*/ 1781637 w 1805491"/>
              <a:gd name="connsiteY11" fmla="*/ 21951 h 710563"/>
              <a:gd name="connsiteX12" fmla="*/ 1741638 w 1805491"/>
              <a:gd name="connsiteY12" fmla="*/ 14 h 710563"/>
              <a:gd name="connsiteX13" fmla="*/ 76075 w 1805491"/>
              <a:gd name="connsiteY13" fmla="*/ 0 h 710563"/>
              <a:gd name="connsiteX0" fmla="*/ 76075 w 1805491"/>
              <a:gd name="connsiteY0" fmla="*/ 0 h 710563"/>
              <a:gd name="connsiteX1" fmla="*/ 33895 w 1805491"/>
              <a:gd name="connsiteY1" fmla="*/ 997 h 710563"/>
              <a:gd name="connsiteX2" fmla="*/ 1789 w 1805491"/>
              <a:gd name="connsiteY2" fmla="*/ 26940 h 710563"/>
              <a:gd name="connsiteX3" fmla="*/ 0 w 1805491"/>
              <a:gd name="connsiteY3" fmla="*/ 658268 h 710563"/>
              <a:gd name="connsiteX4" fmla="*/ 873 w 1805491"/>
              <a:gd name="connsiteY4" fmla="*/ 676557 h 710563"/>
              <a:gd name="connsiteX5" fmla="*/ 26816 w 1805491"/>
              <a:gd name="connsiteY5" fmla="*/ 708663 h 710563"/>
              <a:gd name="connsiteX6" fmla="*/ 63734 w 1805491"/>
              <a:gd name="connsiteY6" fmla="*/ 710563 h 710563"/>
              <a:gd name="connsiteX7" fmla="*/ 1753188 w 1805491"/>
              <a:gd name="connsiteY7" fmla="*/ 710452 h 710563"/>
              <a:gd name="connsiteX8" fmla="*/ 1784715 w 1805491"/>
              <a:gd name="connsiteY8" fmla="*/ 681202 h 710563"/>
              <a:gd name="connsiteX9" fmla="*/ 1805483 w 1805491"/>
              <a:gd name="connsiteY9" fmla="*/ 646718 h 710563"/>
              <a:gd name="connsiteX10" fmla="*/ 1805373 w 1805491"/>
              <a:gd name="connsiteY10" fmla="*/ 52309 h 710563"/>
              <a:gd name="connsiteX11" fmla="*/ 1781637 w 1805491"/>
              <a:gd name="connsiteY11" fmla="*/ 21951 h 710563"/>
              <a:gd name="connsiteX12" fmla="*/ 1760692 w 1805491"/>
              <a:gd name="connsiteY12" fmla="*/ 2689 h 710563"/>
              <a:gd name="connsiteX13" fmla="*/ 76075 w 1805491"/>
              <a:gd name="connsiteY13" fmla="*/ 0 h 710563"/>
              <a:gd name="connsiteX0" fmla="*/ 76075 w 1805491"/>
              <a:gd name="connsiteY0" fmla="*/ 0 h 710563"/>
              <a:gd name="connsiteX1" fmla="*/ 33895 w 1805491"/>
              <a:gd name="connsiteY1" fmla="*/ 997 h 710563"/>
              <a:gd name="connsiteX2" fmla="*/ 1789 w 1805491"/>
              <a:gd name="connsiteY2" fmla="*/ 26940 h 710563"/>
              <a:gd name="connsiteX3" fmla="*/ 0 w 1805491"/>
              <a:gd name="connsiteY3" fmla="*/ 658268 h 710563"/>
              <a:gd name="connsiteX4" fmla="*/ 873 w 1805491"/>
              <a:gd name="connsiteY4" fmla="*/ 676557 h 710563"/>
              <a:gd name="connsiteX5" fmla="*/ 26816 w 1805491"/>
              <a:gd name="connsiteY5" fmla="*/ 708663 h 710563"/>
              <a:gd name="connsiteX6" fmla="*/ 63734 w 1805491"/>
              <a:gd name="connsiteY6" fmla="*/ 710563 h 710563"/>
              <a:gd name="connsiteX7" fmla="*/ 1753188 w 1805491"/>
              <a:gd name="connsiteY7" fmla="*/ 710452 h 710563"/>
              <a:gd name="connsiteX8" fmla="*/ 1784715 w 1805491"/>
              <a:gd name="connsiteY8" fmla="*/ 681202 h 710563"/>
              <a:gd name="connsiteX9" fmla="*/ 1805483 w 1805491"/>
              <a:gd name="connsiteY9" fmla="*/ 646718 h 710563"/>
              <a:gd name="connsiteX10" fmla="*/ 1805373 w 1805491"/>
              <a:gd name="connsiteY10" fmla="*/ 44286 h 710563"/>
              <a:gd name="connsiteX11" fmla="*/ 1781637 w 1805491"/>
              <a:gd name="connsiteY11" fmla="*/ 21951 h 710563"/>
              <a:gd name="connsiteX12" fmla="*/ 1760692 w 1805491"/>
              <a:gd name="connsiteY12" fmla="*/ 2689 h 710563"/>
              <a:gd name="connsiteX13" fmla="*/ 76075 w 1805491"/>
              <a:gd name="connsiteY13" fmla="*/ 0 h 710563"/>
              <a:gd name="connsiteX0" fmla="*/ 76075 w 1805491"/>
              <a:gd name="connsiteY0" fmla="*/ 0 h 710563"/>
              <a:gd name="connsiteX1" fmla="*/ 33895 w 1805491"/>
              <a:gd name="connsiteY1" fmla="*/ 997 h 710563"/>
              <a:gd name="connsiteX2" fmla="*/ 1789 w 1805491"/>
              <a:gd name="connsiteY2" fmla="*/ 26940 h 710563"/>
              <a:gd name="connsiteX3" fmla="*/ 0 w 1805491"/>
              <a:gd name="connsiteY3" fmla="*/ 658268 h 710563"/>
              <a:gd name="connsiteX4" fmla="*/ 873 w 1805491"/>
              <a:gd name="connsiteY4" fmla="*/ 676557 h 710563"/>
              <a:gd name="connsiteX5" fmla="*/ 26816 w 1805491"/>
              <a:gd name="connsiteY5" fmla="*/ 708663 h 710563"/>
              <a:gd name="connsiteX6" fmla="*/ 63734 w 1805491"/>
              <a:gd name="connsiteY6" fmla="*/ 710563 h 710563"/>
              <a:gd name="connsiteX7" fmla="*/ 1753188 w 1805491"/>
              <a:gd name="connsiteY7" fmla="*/ 710452 h 710563"/>
              <a:gd name="connsiteX8" fmla="*/ 1784715 w 1805491"/>
              <a:gd name="connsiteY8" fmla="*/ 681202 h 710563"/>
              <a:gd name="connsiteX9" fmla="*/ 1805483 w 1805491"/>
              <a:gd name="connsiteY9" fmla="*/ 676134 h 710563"/>
              <a:gd name="connsiteX10" fmla="*/ 1805373 w 1805491"/>
              <a:gd name="connsiteY10" fmla="*/ 44286 h 710563"/>
              <a:gd name="connsiteX11" fmla="*/ 1781637 w 1805491"/>
              <a:gd name="connsiteY11" fmla="*/ 21951 h 710563"/>
              <a:gd name="connsiteX12" fmla="*/ 1760692 w 1805491"/>
              <a:gd name="connsiteY12" fmla="*/ 2689 h 710563"/>
              <a:gd name="connsiteX13" fmla="*/ 76075 w 1805491"/>
              <a:gd name="connsiteY13" fmla="*/ 0 h 710563"/>
              <a:gd name="connsiteX0" fmla="*/ 76075 w 1805491"/>
              <a:gd name="connsiteY0" fmla="*/ 0 h 713126"/>
              <a:gd name="connsiteX1" fmla="*/ 33895 w 1805491"/>
              <a:gd name="connsiteY1" fmla="*/ 997 h 713126"/>
              <a:gd name="connsiteX2" fmla="*/ 1789 w 1805491"/>
              <a:gd name="connsiteY2" fmla="*/ 26940 h 713126"/>
              <a:gd name="connsiteX3" fmla="*/ 0 w 1805491"/>
              <a:gd name="connsiteY3" fmla="*/ 658268 h 713126"/>
              <a:gd name="connsiteX4" fmla="*/ 873 w 1805491"/>
              <a:gd name="connsiteY4" fmla="*/ 676557 h 713126"/>
              <a:gd name="connsiteX5" fmla="*/ 26816 w 1805491"/>
              <a:gd name="connsiteY5" fmla="*/ 708663 h 713126"/>
              <a:gd name="connsiteX6" fmla="*/ 63734 w 1805491"/>
              <a:gd name="connsiteY6" fmla="*/ 710563 h 713126"/>
              <a:gd name="connsiteX7" fmla="*/ 1765891 w 1805491"/>
              <a:gd name="connsiteY7" fmla="*/ 713126 h 713126"/>
              <a:gd name="connsiteX8" fmla="*/ 1784715 w 1805491"/>
              <a:gd name="connsiteY8" fmla="*/ 681202 h 713126"/>
              <a:gd name="connsiteX9" fmla="*/ 1805483 w 1805491"/>
              <a:gd name="connsiteY9" fmla="*/ 676134 h 713126"/>
              <a:gd name="connsiteX10" fmla="*/ 1805373 w 1805491"/>
              <a:gd name="connsiteY10" fmla="*/ 44286 h 713126"/>
              <a:gd name="connsiteX11" fmla="*/ 1781637 w 1805491"/>
              <a:gd name="connsiteY11" fmla="*/ 21951 h 713126"/>
              <a:gd name="connsiteX12" fmla="*/ 1760692 w 1805491"/>
              <a:gd name="connsiteY12" fmla="*/ 2689 h 713126"/>
              <a:gd name="connsiteX13" fmla="*/ 76075 w 1805491"/>
              <a:gd name="connsiteY13" fmla="*/ 0 h 713126"/>
              <a:gd name="connsiteX0" fmla="*/ 76075 w 1805491"/>
              <a:gd name="connsiteY0" fmla="*/ 0 h 713126"/>
              <a:gd name="connsiteX1" fmla="*/ 33895 w 1805491"/>
              <a:gd name="connsiteY1" fmla="*/ 997 h 713126"/>
              <a:gd name="connsiteX2" fmla="*/ 1789 w 1805491"/>
              <a:gd name="connsiteY2" fmla="*/ 26940 h 713126"/>
              <a:gd name="connsiteX3" fmla="*/ 0 w 1805491"/>
              <a:gd name="connsiteY3" fmla="*/ 658268 h 713126"/>
              <a:gd name="connsiteX4" fmla="*/ 873 w 1805491"/>
              <a:gd name="connsiteY4" fmla="*/ 676557 h 713126"/>
              <a:gd name="connsiteX5" fmla="*/ 26816 w 1805491"/>
              <a:gd name="connsiteY5" fmla="*/ 708663 h 713126"/>
              <a:gd name="connsiteX6" fmla="*/ 63734 w 1805491"/>
              <a:gd name="connsiteY6" fmla="*/ 710563 h 713126"/>
              <a:gd name="connsiteX7" fmla="*/ 1765891 w 1805491"/>
              <a:gd name="connsiteY7" fmla="*/ 713126 h 713126"/>
              <a:gd name="connsiteX8" fmla="*/ 1784715 w 1805491"/>
              <a:gd name="connsiteY8" fmla="*/ 702596 h 713126"/>
              <a:gd name="connsiteX9" fmla="*/ 1805483 w 1805491"/>
              <a:gd name="connsiteY9" fmla="*/ 676134 h 713126"/>
              <a:gd name="connsiteX10" fmla="*/ 1805373 w 1805491"/>
              <a:gd name="connsiteY10" fmla="*/ 44286 h 713126"/>
              <a:gd name="connsiteX11" fmla="*/ 1781637 w 1805491"/>
              <a:gd name="connsiteY11" fmla="*/ 21951 h 713126"/>
              <a:gd name="connsiteX12" fmla="*/ 1760692 w 1805491"/>
              <a:gd name="connsiteY12" fmla="*/ 2689 h 713126"/>
              <a:gd name="connsiteX13" fmla="*/ 76075 w 1805491"/>
              <a:gd name="connsiteY13" fmla="*/ 0 h 713126"/>
              <a:gd name="connsiteX0" fmla="*/ 76075 w 1805497"/>
              <a:gd name="connsiteY0" fmla="*/ 0 h 713126"/>
              <a:gd name="connsiteX1" fmla="*/ 33895 w 1805497"/>
              <a:gd name="connsiteY1" fmla="*/ 997 h 713126"/>
              <a:gd name="connsiteX2" fmla="*/ 1789 w 1805497"/>
              <a:gd name="connsiteY2" fmla="*/ 26940 h 713126"/>
              <a:gd name="connsiteX3" fmla="*/ 0 w 1805497"/>
              <a:gd name="connsiteY3" fmla="*/ 658268 h 713126"/>
              <a:gd name="connsiteX4" fmla="*/ 873 w 1805497"/>
              <a:gd name="connsiteY4" fmla="*/ 676557 h 713126"/>
              <a:gd name="connsiteX5" fmla="*/ 26816 w 1805497"/>
              <a:gd name="connsiteY5" fmla="*/ 708663 h 713126"/>
              <a:gd name="connsiteX6" fmla="*/ 63734 w 1805497"/>
              <a:gd name="connsiteY6" fmla="*/ 710563 h 713126"/>
              <a:gd name="connsiteX7" fmla="*/ 1765891 w 1805497"/>
              <a:gd name="connsiteY7" fmla="*/ 713126 h 713126"/>
              <a:gd name="connsiteX8" fmla="*/ 1794242 w 1805497"/>
              <a:gd name="connsiteY8" fmla="*/ 705270 h 713126"/>
              <a:gd name="connsiteX9" fmla="*/ 1805483 w 1805497"/>
              <a:gd name="connsiteY9" fmla="*/ 676134 h 713126"/>
              <a:gd name="connsiteX10" fmla="*/ 1805373 w 1805497"/>
              <a:gd name="connsiteY10" fmla="*/ 44286 h 713126"/>
              <a:gd name="connsiteX11" fmla="*/ 1781637 w 1805497"/>
              <a:gd name="connsiteY11" fmla="*/ 21951 h 713126"/>
              <a:gd name="connsiteX12" fmla="*/ 1760692 w 1805497"/>
              <a:gd name="connsiteY12" fmla="*/ 2689 h 713126"/>
              <a:gd name="connsiteX13" fmla="*/ 76075 w 1805497"/>
              <a:gd name="connsiteY13" fmla="*/ 0 h 713126"/>
              <a:gd name="connsiteX0" fmla="*/ 76075 w 2388101"/>
              <a:gd name="connsiteY0" fmla="*/ 0 h 972690"/>
              <a:gd name="connsiteX1" fmla="*/ 33895 w 2388101"/>
              <a:gd name="connsiteY1" fmla="*/ 997 h 972690"/>
              <a:gd name="connsiteX2" fmla="*/ 1789 w 2388101"/>
              <a:gd name="connsiteY2" fmla="*/ 26940 h 972690"/>
              <a:gd name="connsiteX3" fmla="*/ 0 w 2388101"/>
              <a:gd name="connsiteY3" fmla="*/ 658268 h 972690"/>
              <a:gd name="connsiteX4" fmla="*/ 873 w 2388101"/>
              <a:gd name="connsiteY4" fmla="*/ 676557 h 972690"/>
              <a:gd name="connsiteX5" fmla="*/ 26816 w 2388101"/>
              <a:gd name="connsiteY5" fmla="*/ 708663 h 972690"/>
              <a:gd name="connsiteX6" fmla="*/ 63734 w 2388101"/>
              <a:gd name="connsiteY6" fmla="*/ 710563 h 972690"/>
              <a:gd name="connsiteX7" fmla="*/ 1765891 w 2388101"/>
              <a:gd name="connsiteY7" fmla="*/ 713126 h 972690"/>
              <a:gd name="connsiteX8" fmla="*/ 2388101 w 2388101"/>
              <a:gd name="connsiteY8" fmla="*/ 972690 h 972690"/>
              <a:gd name="connsiteX9" fmla="*/ 1805483 w 2388101"/>
              <a:gd name="connsiteY9" fmla="*/ 676134 h 972690"/>
              <a:gd name="connsiteX10" fmla="*/ 1805373 w 2388101"/>
              <a:gd name="connsiteY10" fmla="*/ 44286 h 972690"/>
              <a:gd name="connsiteX11" fmla="*/ 1781637 w 2388101"/>
              <a:gd name="connsiteY11" fmla="*/ 21951 h 972690"/>
              <a:gd name="connsiteX12" fmla="*/ 1760692 w 2388101"/>
              <a:gd name="connsiteY12" fmla="*/ 2689 h 972690"/>
              <a:gd name="connsiteX13" fmla="*/ 76075 w 2388101"/>
              <a:gd name="connsiteY13" fmla="*/ 0 h 972690"/>
              <a:gd name="connsiteX0" fmla="*/ 76075 w 1905393"/>
              <a:gd name="connsiteY0" fmla="*/ 0 h 806890"/>
              <a:gd name="connsiteX1" fmla="*/ 33895 w 1905393"/>
              <a:gd name="connsiteY1" fmla="*/ 997 h 806890"/>
              <a:gd name="connsiteX2" fmla="*/ 1789 w 1905393"/>
              <a:gd name="connsiteY2" fmla="*/ 26940 h 806890"/>
              <a:gd name="connsiteX3" fmla="*/ 0 w 1905393"/>
              <a:gd name="connsiteY3" fmla="*/ 658268 h 806890"/>
              <a:gd name="connsiteX4" fmla="*/ 873 w 1905393"/>
              <a:gd name="connsiteY4" fmla="*/ 676557 h 806890"/>
              <a:gd name="connsiteX5" fmla="*/ 26816 w 1905393"/>
              <a:gd name="connsiteY5" fmla="*/ 708663 h 806890"/>
              <a:gd name="connsiteX6" fmla="*/ 63734 w 1905393"/>
              <a:gd name="connsiteY6" fmla="*/ 710563 h 806890"/>
              <a:gd name="connsiteX7" fmla="*/ 1765891 w 1905393"/>
              <a:gd name="connsiteY7" fmla="*/ 713126 h 806890"/>
              <a:gd name="connsiteX8" fmla="*/ 1905393 w 1905393"/>
              <a:gd name="connsiteY8" fmla="*/ 806890 h 806890"/>
              <a:gd name="connsiteX9" fmla="*/ 1805483 w 1905393"/>
              <a:gd name="connsiteY9" fmla="*/ 676134 h 806890"/>
              <a:gd name="connsiteX10" fmla="*/ 1805373 w 1905393"/>
              <a:gd name="connsiteY10" fmla="*/ 44286 h 806890"/>
              <a:gd name="connsiteX11" fmla="*/ 1781637 w 1905393"/>
              <a:gd name="connsiteY11" fmla="*/ 21951 h 806890"/>
              <a:gd name="connsiteX12" fmla="*/ 1760692 w 1905393"/>
              <a:gd name="connsiteY12" fmla="*/ 2689 h 806890"/>
              <a:gd name="connsiteX13" fmla="*/ 76075 w 1905393"/>
              <a:gd name="connsiteY13" fmla="*/ 0 h 806890"/>
              <a:gd name="connsiteX0" fmla="*/ 76075 w 1805487"/>
              <a:gd name="connsiteY0" fmla="*/ 0 h 715967"/>
              <a:gd name="connsiteX1" fmla="*/ 33895 w 1805487"/>
              <a:gd name="connsiteY1" fmla="*/ 997 h 715967"/>
              <a:gd name="connsiteX2" fmla="*/ 1789 w 1805487"/>
              <a:gd name="connsiteY2" fmla="*/ 26940 h 715967"/>
              <a:gd name="connsiteX3" fmla="*/ 0 w 1805487"/>
              <a:gd name="connsiteY3" fmla="*/ 658268 h 715967"/>
              <a:gd name="connsiteX4" fmla="*/ 873 w 1805487"/>
              <a:gd name="connsiteY4" fmla="*/ 676557 h 715967"/>
              <a:gd name="connsiteX5" fmla="*/ 26816 w 1805487"/>
              <a:gd name="connsiteY5" fmla="*/ 708663 h 715967"/>
              <a:gd name="connsiteX6" fmla="*/ 63734 w 1805487"/>
              <a:gd name="connsiteY6" fmla="*/ 710563 h 715967"/>
              <a:gd name="connsiteX7" fmla="*/ 1765891 w 1805487"/>
              <a:gd name="connsiteY7" fmla="*/ 713126 h 715967"/>
              <a:gd name="connsiteX8" fmla="*/ 1762486 w 1805487"/>
              <a:gd name="connsiteY8" fmla="*/ 715967 h 715967"/>
              <a:gd name="connsiteX9" fmla="*/ 1805483 w 1805487"/>
              <a:gd name="connsiteY9" fmla="*/ 676134 h 715967"/>
              <a:gd name="connsiteX10" fmla="*/ 1805373 w 1805487"/>
              <a:gd name="connsiteY10" fmla="*/ 44286 h 715967"/>
              <a:gd name="connsiteX11" fmla="*/ 1781637 w 1805487"/>
              <a:gd name="connsiteY11" fmla="*/ 21951 h 715967"/>
              <a:gd name="connsiteX12" fmla="*/ 1760692 w 1805487"/>
              <a:gd name="connsiteY12" fmla="*/ 2689 h 715967"/>
              <a:gd name="connsiteX13" fmla="*/ 76075 w 1805487"/>
              <a:gd name="connsiteY13" fmla="*/ 0 h 71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5487" h="715967">
                <a:moveTo>
                  <a:pt x="76075" y="0"/>
                </a:moveTo>
                <a:lnTo>
                  <a:pt x="33895" y="997"/>
                </a:lnTo>
                <a:lnTo>
                  <a:pt x="1789" y="26940"/>
                </a:lnTo>
                <a:cubicBezTo>
                  <a:pt x="1193" y="237383"/>
                  <a:pt x="596" y="447825"/>
                  <a:pt x="0" y="658268"/>
                </a:cubicBezTo>
                <a:lnTo>
                  <a:pt x="873" y="676557"/>
                </a:lnTo>
                <a:lnTo>
                  <a:pt x="26816" y="708663"/>
                </a:lnTo>
                <a:lnTo>
                  <a:pt x="63734" y="710563"/>
                </a:lnTo>
                <a:lnTo>
                  <a:pt x="1765891" y="713126"/>
                </a:lnTo>
                <a:lnTo>
                  <a:pt x="1762486" y="715967"/>
                </a:lnTo>
                <a:cubicBezTo>
                  <a:pt x="1761998" y="696450"/>
                  <a:pt x="1805971" y="695651"/>
                  <a:pt x="1805483" y="676134"/>
                </a:cubicBezTo>
                <a:cubicBezTo>
                  <a:pt x="1805446" y="477998"/>
                  <a:pt x="1805410" y="242422"/>
                  <a:pt x="1805373" y="44286"/>
                </a:cubicBezTo>
                <a:lnTo>
                  <a:pt x="1781637" y="21951"/>
                </a:lnTo>
                <a:lnTo>
                  <a:pt x="1760692" y="2689"/>
                </a:lnTo>
                <a:lnTo>
                  <a:pt x="76075" y="0"/>
                </a:lnTo>
                <a:close/>
              </a:path>
            </a:pathLst>
          </a:custGeom>
          <a:solidFill>
            <a:srgbClr val="00AEEF"/>
          </a:solidFill>
        </p:spPr>
        <p:txBody>
          <a:bodyPr wrap="square" lIns="0" tIns="0" rIns="0" bIns="0" rtlCol="0"/>
          <a:lstStyle/>
          <a:p>
            <a:endParaRPr sz="1819" dirty="0"/>
          </a:p>
        </p:txBody>
      </p:sp>
      <p:sp>
        <p:nvSpPr>
          <p:cNvPr id="13" name="object 7">
            <a:extLst>
              <a:ext uri="{FF2B5EF4-FFF2-40B4-BE49-F238E27FC236}">
                <a16:creationId xmlns:a16="http://schemas.microsoft.com/office/drawing/2014/main" id="{F31140D3-FDF8-904F-BD8E-B032700F6069}"/>
              </a:ext>
            </a:extLst>
          </p:cNvPr>
          <p:cNvSpPr txBox="1"/>
          <p:nvPr/>
        </p:nvSpPr>
        <p:spPr>
          <a:xfrm>
            <a:off x="359985" y="9027207"/>
            <a:ext cx="1805534" cy="718143"/>
          </a:xfrm>
          <a:prstGeom prst="rect">
            <a:avLst/>
          </a:prstGeom>
        </p:spPr>
        <p:txBody>
          <a:bodyPr vert="horz" wrap="square" lIns="0" tIns="12698" rIns="0" bIns="0" rtlCol="0">
            <a:spAutoFit/>
          </a:bodyPr>
          <a:lstStyle/>
          <a:p>
            <a:pPr marL="12699" algn="ctr">
              <a:lnSpc>
                <a:spcPts val="2039"/>
              </a:lnSpc>
              <a:spcBef>
                <a:spcPts val="99"/>
              </a:spcBef>
            </a:pPr>
            <a:r>
              <a:rPr lang="en-US" sz="1999" dirty="0">
                <a:solidFill>
                  <a:schemeClr val="bg1"/>
                </a:solidFill>
              </a:rPr>
              <a:t>SPRING</a:t>
            </a:r>
            <a:r>
              <a:rPr sz="1999" dirty="0">
                <a:solidFill>
                  <a:schemeClr val="bg1"/>
                </a:solidFill>
              </a:rPr>
              <a:t> </a:t>
            </a:r>
            <a:r>
              <a:rPr lang="en-US" sz="1999" dirty="0">
                <a:solidFill>
                  <a:schemeClr val="bg1"/>
                </a:solidFill>
              </a:rPr>
              <a:t>2021</a:t>
            </a:r>
            <a:endParaRPr sz="1999" dirty="0">
              <a:solidFill>
                <a:schemeClr val="bg1"/>
              </a:solidFill>
            </a:endParaRPr>
          </a:p>
          <a:p>
            <a:pPr marL="13971" algn="ctr">
              <a:lnSpc>
                <a:spcPts val="3479"/>
              </a:lnSpc>
            </a:pPr>
            <a:r>
              <a:rPr sz="3200" dirty="0">
                <a:solidFill>
                  <a:schemeClr val="bg1"/>
                </a:solidFill>
                <a:latin typeface="+mj-lt"/>
              </a:rPr>
              <a:t>EDITION</a:t>
            </a:r>
          </a:p>
        </p:txBody>
      </p:sp>
    </p:spTree>
    <p:extLst>
      <p:ext uri="{BB962C8B-B14F-4D97-AF65-F5344CB8AC3E}">
        <p14:creationId xmlns:p14="http://schemas.microsoft.com/office/powerpoint/2010/main" val="3214583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
            <a:extLst>
              <a:ext uri="{FF2B5EF4-FFF2-40B4-BE49-F238E27FC236}">
                <a16:creationId xmlns:a16="http://schemas.microsoft.com/office/drawing/2014/main" id="{78989C4C-A440-4B4D-8CA4-CC1AB3B64EC9}"/>
              </a:ext>
            </a:extLst>
          </p:cNvPr>
          <p:cNvSpPr txBox="1"/>
          <p:nvPr/>
        </p:nvSpPr>
        <p:spPr>
          <a:xfrm>
            <a:off x="457966" y="1295400"/>
            <a:ext cx="6883400" cy="8309967"/>
          </a:xfrm>
          <a:prstGeom prst="rect">
            <a:avLst/>
          </a:prstGeom>
        </p:spPr>
        <p:txBody>
          <a:bodyPr vert="horz" wrap="square" lIns="0" tIns="0" rIns="0" bIns="0" rtlCol="0">
            <a:spAutoFit/>
          </a:bodyPr>
          <a:lstStyle/>
          <a:p>
            <a:pPr>
              <a:spcBef>
                <a:spcPts val="900"/>
              </a:spcBef>
            </a:pPr>
            <a:r>
              <a:rPr lang="en-US" sz="1400" dirty="0"/>
              <a:t>According to the latest data from </a:t>
            </a:r>
            <a:r>
              <a:rPr lang="en-US" sz="1400" i="1" dirty="0"/>
              <a:t>CoreLogic</a:t>
            </a:r>
            <a:r>
              <a:rPr lang="en-US" sz="1400" dirty="0"/>
              <a:t>, as of the third quarter of 2020, </a:t>
            </a:r>
            <a:r>
              <a:rPr lang="en-US" sz="1400" b="1" dirty="0"/>
              <a:t>the average homeowner gained $17,000 in equity </a:t>
            </a:r>
            <a:r>
              <a:rPr lang="en-US" sz="1400" dirty="0"/>
              <a:t>over the past year, and that number continues to grow as home values appreciate.</a:t>
            </a:r>
            <a:endParaRPr lang="en-US" sz="1400" i="1" dirty="0"/>
          </a:p>
          <a:p>
            <a:pPr>
              <a:spcBef>
                <a:spcPts val="900"/>
              </a:spcBef>
            </a:pPr>
            <a:r>
              <a:rPr lang="en-US" sz="1400" dirty="0"/>
              <a:t>The graph below is a great example of how home price appreciation can work in your favor. If you purchased a $300,000 home in January of this year, based on projected home price appreciation, you would potentially </a:t>
            </a:r>
            <a:r>
              <a:rPr lang="en-US" sz="1400" b="1" dirty="0"/>
              <a:t>gain an expected $54,221 in equity over the next 5 years </a:t>
            </a:r>
            <a:r>
              <a:rPr lang="en-US" sz="1400" dirty="0"/>
              <a:t>– just by being a homeowner.</a:t>
            </a:r>
          </a:p>
          <a:p>
            <a:pPr>
              <a:spcBef>
                <a:spcPts val="900"/>
              </a:spcBef>
            </a:pPr>
            <a:r>
              <a:rPr lang="en-US" sz="1400" i="1" dirty="0"/>
              <a:t>		</a:t>
            </a:r>
            <a:br>
              <a:rPr lang="en-US" sz="1400" i="1" dirty="0"/>
            </a:b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r>
              <a:rPr lang="en-US" sz="1400" dirty="0"/>
              <a:t>So, if you’re thinking of moving, remember that as a homeowner, you may have more equity in your house than you realize. Using it to make a move to a new home while interest rates are still low may be the best decision you could make.</a:t>
            </a:r>
          </a:p>
          <a:p>
            <a:pPr>
              <a:spcBef>
                <a:spcPts val="900"/>
              </a:spcBef>
            </a:pPr>
            <a:r>
              <a:rPr lang="en-US" sz="1400" dirty="0"/>
              <a:t>Mark Fleming, </a:t>
            </a:r>
            <a:r>
              <a:rPr lang="en-US" sz="1400" i="1" dirty="0"/>
              <a:t>Chief Economist</a:t>
            </a:r>
            <a:r>
              <a:rPr lang="en-US" sz="1400" dirty="0"/>
              <a:t> at </a:t>
            </a:r>
            <a:r>
              <a:rPr lang="en-US" sz="1400" i="1" dirty="0"/>
              <a:t>First American,</a:t>
            </a:r>
            <a:r>
              <a:rPr lang="en-US" sz="1400" dirty="0"/>
              <a:t> notes:</a:t>
            </a:r>
          </a:p>
          <a:p>
            <a:pPr lvl="1" fontAlgn="base">
              <a:spcBef>
                <a:spcPts val="900"/>
              </a:spcBef>
            </a:pPr>
            <a:r>
              <a:rPr lang="en-US" sz="1400" i="1" dirty="0"/>
              <a:t>“As homeowners gain equity in their homes, they are more likely to consider using that </a:t>
            </a:r>
            <a:r>
              <a:rPr lang="en-US" sz="1400" b="1" i="1" dirty="0"/>
              <a:t>equity to purchase a larger or more attractive home</a:t>
            </a:r>
            <a:r>
              <a:rPr lang="en-US" sz="1400" i="1" dirty="0"/>
              <a:t> – the wealth effect of rising equity. In today’s housing market, fast rising demand against the limited supply of </a:t>
            </a:r>
            <a:br>
              <a:rPr lang="en-US" sz="1400" i="1" dirty="0"/>
            </a:br>
            <a:r>
              <a:rPr lang="en-US" sz="1400" i="1" dirty="0"/>
              <a:t>homes for sale has resulted in continued house price appreciation.”</a:t>
            </a:r>
            <a:endParaRPr lang="en-US" sz="1400" dirty="0"/>
          </a:p>
          <a:p>
            <a:pPr>
              <a:spcBef>
                <a:spcPts val="900"/>
              </a:spcBef>
            </a:pPr>
            <a:r>
              <a:rPr lang="en-US" sz="1400" b="1" dirty="0">
                <a:solidFill>
                  <a:srgbClr val="00AEEF"/>
                </a:solidFill>
              </a:rPr>
              <a:t>Bottom Line</a:t>
            </a:r>
            <a:endParaRPr lang="en-US" sz="1400" dirty="0">
              <a:solidFill>
                <a:srgbClr val="00AEEF"/>
              </a:solidFill>
            </a:endParaRPr>
          </a:p>
          <a:p>
            <a:pPr>
              <a:spcBef>
                <a:spcPts val="900"/>
              </a:spcBef>
            </a:pPr>
            <a:r>
              <a:rPr lang="en-US" sz="1400" dirty="0"/>
              <a:t>Whether you’re ready to move up into a larger home or downsize into a smaller one, let’s connect to see if your current home equity positions you to make your next move sooner than you may have thought possible.</a:t>
            </a:r>
            <a:endParaRPr lang="en-US" sz="1400" dirty="0">
              <a:solidFill>
                <a:srgbClr val="FF0075"/>
              </a:solidFill>
            </a:endParaRPr>
          </a:p>
        </p:txBody>
      </p:sp>
      <p:sp>
        <p:nvSpPr>
          <p:cNvPr id="23" name="Rectangle 2">
            <a:extLst>
              <a:ext uri="{FF2B5EF4-FFF2-40B4-BE49-F238E27FC236}">
                <a16:creationId xmlns:a16="http://schemas.microsoft.com/office/drawing/2014/main" id="{DABD62B7-3FF6-41D4-91ED-E6A8D2B0FDC7}"/>
              </a:ext>
            </a:extLst>
          </p:cNvPr>
          <p:cNvSpPr>
            <a:spLocks noChangeArrowheads="1"/>
          </p:cNvSpPr>
          <p:nvPr/>
        </p:nvSpPr>
        <p:spPr bwMode="auto">
          <a:xfrm>
            <a:off x="4267200" y="6230779"/>
            <a:ext cx="2971800" cy="246221"/>
          </a:xfrm>
          <a:prstGeom prst="rect">
            <a:avLst/>
          </a:prstGeom>
          <a:noFill/>
          <a:ln w="9525">
            <a:noFill/>
            <a:miter lim="800000"/>
            <a:headEnd/>
            <a:tailEnd/>
          </a:ln>
        </p:spPr>
        <p:txBody>
          <a:bodyPr>
            <a:spAutoFit/>
          </a:bodyPr>
          <a:lstStyle/>
          <a:p>
            <a:pPr algn="r" defTabSz="457200">
              <a:defRPr/>
            </a:pPr>
            <a:r>
              <a:rPr lang="en-US" sz="1000" dirty="0">
                <a:solidFill>
                  <a:prstClr val="white">
                    <a:lumMod val="65000"/>
                  </a:prstClr>
                </a:solidFill>
                <a:latin typeface="Calibri Regular"/>
                <a:cs typeface="Calibri" panose="020F0502020204030204" pitchFamily="34" charset="0"/>
              </a:rPr>
              <a:t>Home Price Expectation Survey 2020 4Q</a:t>
            </a:r>
          </a:p>
        </p:txBody>
      </p:sp>
      <p:graphicFrame>
        <p:nvGraphicFramePr>
          <p:cNvPr id="24" name="Chart 23">
            <a:extLst>
              <a:ext uri="{FF2B5EF4-FFF2-40B4-BE49-F238E27FC236}">
                <a16:creationId xmlns:a16="http://schemas.microsoft.com/office/drawing/2014/main" id="{D3BFC27A-3E3C-49EF-B627-75A39CEDCF63}"/>
              </a:ext>
            </a:extLst>
          </p:cNvPr>
          <p:cNvGraphicFramePr/>
          <p:nvPr>
            <p:extLst>
              <p:ext uri="{D42A27DB-BD31-4B8C-83A1-F6EECF244321}">
                <p14:modId xmlns:p14="http://schemas.microsoft.com/office/powerpoint/2010/main" val="2535421197"/>
              </p:ext>
            </p:extLst>
          </p:nvPr>
        </p:nvGraphicFramePr>
        <p:xfrm>
          <a:off x="228600" y="3352800"/>
          <a:ext cx="7085015" cy="2963725"/>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a:extLst>
              <a:ext uri="{FF2B5EF4-FFF2-40B4-BE49-F238E27FC236}">
                <a16:creationId xmlns:a16="http://schemas.microsoft.com/office/drawing/2014/main" id="{71820D57-EA38-468E-8364-2DE888C91D06}"/>
              </a:ext>
            </a:extLst>
          </p:cNvPr>
          <p:cNvSpPr/>
          <p:nvPr/>
        </p:nvSpPr>
        <p:spPr>
          <a:xfrm>
            <a:off x="2552700" y="2980238"/>
            <a:ext cx="3429000" cy="600164"/>
          </a:xfrm>
          <a:prstGeom prst="rect">
            <a:avLst/>
          </a:prstGeom>
        </p:spPr>
        <p:txBody>
          <a:bodyPr wrap="square">
            <a:spAutoFit/>
          </a:bodyPr>
          <a:lstStyle/>
          <a:p>
            <a:pPr algn="ctr" defTabSz="457200">
              <a:defRPr/>
            </a:pPr>
            <a:r>
              <a:rPr lang="en-US" sz="1100" dirty="0">
                <a:solidFill>
                  <a:prstClr val="black"/>
                </a:solidFill>
                <a:cs typeface="Calibri" panose="020F0502020204030204" pitchFamily="34" charset="0"/>
              </a:rPr>
              <a:t>Potential growth in household wealth over the next five years based solely on increased home equity, if you purchased a $300K home in January 2021  </a:t>
            </a:r>
          </a:p>
        </p:txBody>
      </p:sp>
      <p:sp>
        <p:nvSpPr>
          <p:cNvPr id="26" name="TextBox 25">
            <a:extLst>
              <a:ext uri="{FF2B5EF4-FFF2-40B4-BE49-F238E27FC236}">
                <a16:creationId xmlns:a16="http://schemas.microsoft.com/office/drawing/2014/main" id="{9B9CB88D-FB4A-4A13-A6C2-130C9E45C6FB}"/>
              </a:ext>
            </a:extLst>
          </p:cNvPr>
          <p:cNvSpPr txBox="1"/>
          <p:nvPr/>
        </p:nvSpPr>
        <p:spPr>
          <a:xfrm>
            <a:off x="2171700" y="5241218"/>
            <a:ext cx="3429000" cy="461665"/>
          </a:xfrm>
          <a:prstGeom prst="rect">
            <a:avLst/>
          </a:prstGeom>
          <a:solidFill>
            <a:srgbClr val="0CADEF"/>
          </a:solidFill>
          <a:ln>
            <a:solidFill>
              <a:sysClr val="windowText" lastClr="000000"/>
            </a:solidFill>
          </a:ln>
          <a:effectLst>
            <a:outerShdw blurRad="50800" dist="38100" dir="18900000" algn="bl" rotWithShape="0">
              <a:prstClr val="black">
                <a:alpha val="40000"/>
              </a:prstClr>
            </a:outerShdw>
          </a:effectLst>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white"/>
                </a:solidFill>
                <a:effectLst/>
                <a:uLnTx/>
                <a:uFillTx/>
                <a:cs typeface="Calibri" panose="020F0502020204030204" pitchFamily="34" charset="0"/>
              </a:rPr>
              <a:t>Based on price appreciation projected by </a:t>
            </a:r>
            <a:br>
              <a:rPr kumimoji="0" lang="en-US" sz="1200" b="0" i="1" u="none" strike="noStrike" kern="0" cap="none" spc="0" normalizeH="0" baseline="0" noProof="0" dirty="0">
                <a:ln>
                  <a:noFill/>
                </a:ln>
                <a:solidFill>
                  <a:prstClr val="white"/>
                </a:solidFill>
                <a:effectLst/>
                <a:uLnTx/>
                <a:uFillTx/>
                <a:cs typeface="Calibri" panose="020F0502020204030204" pitchFamily="34" charset="0"/>
              </a:rPr>
            </a:br>
            <a:r>
              <a:rPr kumimoji="0" lang="en-US" sz="1200" b="0" i="1" u="none" strike="noStrike" kern="0" cap="none" spc="0" normalizeH="0" baseline="0" noProof="0" dirty="0">
                <a:ln>
                  <a:noFill/>
                </a:ln>
                <a:solidFill>
                  <a:prstClr val="white"/>
                </a:solidFill>
                <a:effectLst/>
                <a:uLnTx/>
                <a:uFillTx/>
                <a:cs typeface="Calibri" panose="020F0502020204030204" pitchFamily="34" charset="0"/>
              </a:rPr>
              <a:t>the Home Price Expectation Survey  </a:t>
            </a:r>
          </a:p>
        </p:txBody>
      </p:sp>
      <p:sp>
        <p:nvSpPr>
          <p:cNvPr id="27" name="TextBox 2">
            <a:extLst>
              <a:ext uri="{FF2B5EF4-FFF2-40B4-BE49-F238E27FC236}">
                <a16:creationId xmlns:a16="http://schemas.microsoft.com/office/drawing/2014/main" id="{D10480EF-C0E2-4720-A9EB-3DAA1A7EC449}"/>
              </a:ext>
            </a:extLst>
          </p:cNvPr>
          <p:cNvSpPr txBox="1">
            <a:spLocks noChangeArrowheads="1"/>
          </p:cNvSpPr>
          <p:nvPr/>
        </p:nvSpPr>
        <p:spPr bwMode="auto">
          <a:xfrm>
            <a:off x="433252" y="2895600"/>
            <a:ext cx="2037737"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a:defRPr/>
            </a:pPr>
            <a:r>
              <a:rPr lang="en-US" sz="4400" dirty="0">
                <a:solidFill>
                  <a:prstClr val="black"/>
                </a:solidFill>
                <a:latin typeface="Calibri Regular"/>
              </a:rPr>
              <a:t>$54,221</a:t>
            </a:r>
          </a:p>
        </p:txBody>
      </p:sp>
      <p:grpSp>
        <p:nvGrpSpPr>
          <p:cNvPr id="29" name="Group 28">
            <a:extLst>
              <a:ext uri="{FF2B5EF4-FFF2-40B4-BE49-F238E27FC236}">
                <a16:creationId xmlns:a16="http://schemas.microsoft.com/office/drawing/2014/main" id="{1AF74E1B-F2C6-4C31-AFC8-423823E09D1C}"/>
              </a:ext>
            </a:extLst>
          </p:cNvPr>
          <p:cNvGrpSpPr/>
          <p:nvPr/>
        </p:nvGrpSpPr>
        <p:grpSpPr>
          <a:xfrm>
            <a:off x="229417" y="457200"/>
            <a:ext cx="7313565" cy="612648"/>
            <a:chOff x="229423" y="4349652"/>
            <a:chExt cx="7313565" cy="612648"/>
          </a:xfrm>
        </p:grpSpPr>
        <p:sp>
          <p:nvSpPr>
            <p:cNvPr id="30" name="object 5">
              <a:extLst>
                <a:ext uri="{FF2B5EF4-FFF2-40B4-BE49-F238E27FC236}">
                  <a16:creationId xmlns:a16="http://schemas.microsoft.com/office/drawing/2014/main" id="{BABD956C-27CB-4E7D-A8D3-F69A43BD6DCB}"/>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dirty="0">
                <a:solidFill>
                  <a:schemeClr val="bg1"/>
                </a:solidFill>
              </a:endParaRPr>
            </a:p>
          </p:txBody>
        </p:sp>
        <p:sp>
          <p:nvSpPr>
            <p:cNvPr id="31" name="object 6">
              <a:extLst>
                <a:ext uri="{FF2B5EF4-FFF2-40B4-BE49-F238E27FC236}">
                  <a16:creationId xmlns:a16="http://schemas.microsoft.com/office/drawing/2014/main" id="{ACA671AF-D8BA-427C-BE66-C7F705440D49}"/>
                </a:ext>
              </a:extLst>
            </p:cNvPr>
            <p:cNvSpPr/>
            <p:nvPr/>
          </p:nvSpPr>
          <p:spPr>
            <a:xfrm>
              <a:off x="457972" y="4851699"/>
              <a:ext cx="6856466" cy="2539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32" name="object 7">
              <a:extLst>
                <a:ext uri="{FF2B5EF4-FFF2-40B4-BE49-F238E27FC236}">
                  <a16:creationId xmlns:a16="http://schemas.microsoft.com/office/drawing/2014/main" id="{2849F9D9-AF7C-464A-A176-C01FB9AB0FFD}"/>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Leveraging Your Equity to Make a Move</a:t>
              </a:r>
            </a:p>
          </p:txBody>
        </p:sp>
      </p:grpSp>
      <p:sp>
        <p:nvSpPr>
          <p:cNvPr id="14" name="TextBox 13">
            <a:extLst>
              <a:ext uri="{FF2B5EF4-FFF2-40B4-BE49-F238E27FC236}">
                <a16:creationId xmlns:a16="http://schemas.microsoft.com/office/drawing/2014/main" id="{D6522E15-31F7-9849-914E-5EF99607038D}"/>
              </a:ext>
            </a:extLst>
          </p:cNvPr>
          <p:cNvSpPr txBox="1"/>
          <p:nvPr/>
        </p:nvSpPr>
        <p:spPr>
          <a:xfrm>
            <a:off x="7239000" y="9598223"/>
            <a:ext cx="381000" cy="307777"/>
          </a:xfrm>
          <a:prstGeom prst="rect">
            <a:avLst/>
          </a:prstGeom>
          <a:noFill/>
        </p:spPr>
        <p:txBody>
          <a:bodyPr wrap="square" rtlCol="0">
            <a:spAutoFit/>
          </a:bodyPr>
          <a:lstStyle/>
          <a:p>
            <a:r>
              <a:rPr lang="en-US" sz="1400" dirty="0"/>
              <a:t>10</a:t>
            </a:r>
          </a:p>
        </p:txBody>
      </p:sp>
    </p:spTree>
    <p:extLst>
      <p:ext uri="{BB962C8B-B14F-4D97-AF65-F5344CB8AC3E}">
        <p14:creationId xmlns:p14="http://schemas.microsoft.com/office/powerpoint/2010/main" val="1730718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looking at a computer&#10;&#10;Description automatically generated with low confidence">
            <a:extLst>
              <a:ext uri="{FF2B5EF4-FFF2-40B4-BE49-F238E27FC236}">
                <a16:creationId xmlns:a16="http://schemas.microsoft.com/office/drawing/2014/main" id="{C4290453-9BFA-4042-8A32-CC18A7261F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7772400" cy="3352800"/>
          </a:xfrm>
          <a:prstGeom prst="rect">
            <a:avLst/>
          </a:prstGeom>
        </p:spPr>
      </p:pic>
      <p:sp>
        <p:nvSpPr>
          <p:cNvPr id="3" name="object 2">
            <a:extLst>
              <a:ext uri="{FF2B5EF4-FFF2-40B4-BE49-F238E27FC236}">
                <a16:creationId xmlns:a16="http://schemas.microsoft.com/office/drawing/2014/main" id="{E5912B10-FC06-0D49-B370-888D99586B32}"/>
              </a:ext>
            </a:extLst>
          </p:cNvPr>
          <p:cNvSpPr txBox="1"/>
          <p:nvPr/>
        </p:nvSpPr>
        <p:spPr>
          <a:xfrm>
            <a:off x="457200" y="3581400"/>
            <a:ext cx="6858050" cy="6194003"/>
          </a:xfrm>
          <a:prstGeom prst="rect">
            <a:avLst/>
          </a:prstGeom>
        </p:spPr>
        <p:txBody>
          <a:bodyPr vert="horz" wrap="square" lIns="0" tIns="0" rIns="0" bIns="0" rtlCol="0">
            <a:spAutoFit/>
          </a:bodyPr>
          <a:lstStyle/>
          <a:p>
            <a:pPr fontAlgn="base">
              <a:spcBef>
                <a:spcPts val="900"/>
              </a:spcBef>
            </a:pPr>
            <a:r>
              <a:rPr lang="en-US" sz="1400" dirty="0"/>
              <a:t>Today, Americans are moving for a variety of reasons. The current health crisis has truly re-shaped our lifestyles and our needs. Spending extra time where we currently live is enabling many people to re-evaluate what homeownership means and what they find most important in a home.</a:t>
            </a:r>
          </a:p>
          <a:p>
            <a:pPr fontAlgn="base">
              <a:spcBef>
                <a:spcPts val="900"/>
              </a:spcBef>
            </a:pPr>
            <a:r>
              <a:rPr lang="en-US" sz="1400" dirty="0"/>
              <a:t>According to the </a:t>
            </a:r>
            <a:r>
              <a:rPr lang="en-US" sz="1400" i="1" dirty="0"/>
              <a:t>2020 Annual National Movers Study</a:t>
            </a:r>
            <a:r>
              <a:rPr lang="en-US" sz="1400" dirty="0"/>
              <a:t>:</a:t>
            </a:r>
          </a:p>
          <a:p>
            <a:pPr lvl="1" fontAlgn="base">
              <a:spcBef>
                <a:spcPts val="900"/>
              </a:spcBef>
            </a:pPr>
            <a:r>
              <a:rPr lang="en-US" sz="1400" i="1" dirty="0"/>
              <a:t>“For customers who cited COVID-19 as an influence on their move in 2020, the top reasons associated with COVID-19 were concerns for personal and family health and wellbeing (60%); desires to be closer to family (59%); 57% moved due to changes in employment status or work arrangement (including the ability to work remotely); and 53% desired a lifestyle change or improvement of quality of life.”</a:t>
            </a:r>
          </a:p>
          <a:p>
            <a:pPr fontAlgn="base">
              <a:spcBef>
                <a:spcPts val="900"/>
              </a:spcBef>
            </a:pPr>
            <a:r>
              <a:rPr lang="en-US" sz="1400" dirty="0"/>
              <a:t>With a new perspective on homeownership, here are some of the top reasons people are reconsidering where they live and making moves this season.</a:t>
            </a:r>
          </a:p>
          <a:p>
            <a:pPr fontAlgn="base">
              <a:spcBef>
                <a:spcPts val="900"/>
              </a:spcBef>
            </a:pPr>
            <a:r>
              <a:rPr lang="en-US" sz="1400" b="1" dirty="0">
                <a:solidFill>
                  <a:srgbClr val="00B0F0"/>
                </a:solidFill>
              </a:rPr>
              <a:t>1.  Working from Home</a:t>
            </a:r>
          </a:p>
          <a:p>
            <a:pPr fontAlgn="base">
              <a:spcBef>
                <a:spcPts val="900"/>
              </a:spcBef>
            </a:pPr>
            <a:r>
              <a:rPr lang="en-US" sz="1400" dirty="0"/>
              <a:t>Remote work is the new norm, and it’s continuing on longer than most initially expected. Many in the workforce today are discovering they don’t need to live so close to the office anymore and they can get more for their money if they move a little further outside the city limits. </a:t>
            </a:r>
            <a:r>
              <a:rPr lang="en-US" sz="1400" i="1" dirty="0"/>
              <a:t>Freddie Mac </a:t>
            </a:r>
            <a:r>
              <a:rPr lang="en-US" sz="1400" dirty="0"/>
              <a:t>notes:</a:t>
            </a:r>
          </a:p>
          <a:p>
            <a:pPr lvl="1" fontAlgn="base">
              <a:spcBef>
                <a:spcPts val="900"/>
              </a:spcBef>
            </a:pPr>
            <a:r>
              <a:rPr lang="en-US" sz="1400" i="1" dirty="0"/>
              <a:t>“</a:t>
            </a:r>
            <a:r>
              <a:rPr lang="en-US" sz="1400" b="1" i="1" dirty="0"/>
              <a:t>The demand for housing is expected to remain strong in the new year, fueled by both low mortgage rates and the ability to work remotely</a:t>
            </a:r>
            <a:r>
              <a:rPr lang="en-US" sz="1400" i="1" dirty="0"/>
              <a:t>. Last year, home sales reached highs not seen since 2006 and we expect sales to ride that wave into 2021, averaging 6.5 million for the year.”</a:t>
            </a:r>
          </a:p>
          <a:p>
            <a:pPr fontAlgn="base">
              <a:spcBef>
                <a:spcPts val="900"/>
              </a:spcBef>
            </a:pPr>
            <a:r>
              <a:rPr lang="en-US" sz="1400" dirty="0"/>
              <a:t>If you’ve tried to convert your guest room or your dining room into a home office with minimal success, it may be time to find a larger home. The reality is, your current house may not be optimally designed for this kind of space, making remote work very challenging.</a:t>
            </a:r>
          </a:p>
        </p:txBody>
      </p:sp>
      <p:grpSp>
        <p:nvGrpSpPr>
          <p:cNvPr id="21" name="Group 20">
            <a:extLst>
              <a:ext uri="{FF2B5EF4-FFF2-40B4-BE49-F238E27FC236}">
                <a16:creationId xmlns:a16="http://schemas.microsoft.com/office/drawing/2014/main" id="{B5988496-CB72-7845-AA55-C553302F300F}"/>
              </a:ext>
            </a:extLst>
          </p:cNvPr>
          <p:cNvGrpSpPr/>
          <p:nvPr/>
        </p:nvGrpSpPr>
        <p:grpSpPr>
          <a:xfrm>
            <a:off x="230235" y="2514600"/>
            <a:ext cx="7313565" cy="612648"/>
            <a:chOff x="229423" y="4349652"/>
            <a:chExt cx="7313565" cy="612648"/>
          </a:xfrm>
        </p:grpSpPr>
        <p:sp>
          <p:nvSpPr>
            <p:cNvPr id="22" name="object 5">
              <a:extLst>
                <a:ext uri="{FF2B5EF4-FFF2-40B4-BE49-F238E27FC236}">
                  <a16:creationId xmlns:a16="http://schemas.microsoft.com/office/drawing/2014/main" id="{6E2E2DDB-0C49-B446-BD10-A86947EB5171}"/>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23" name="object 6">
              <a:extLst>
                <a:ext uri="{FF2B5EF4-FFF2-40B4-BE49-F238E27FC236}">
                  <a16:creationId xmlns:a16="http://schemas.microsoft.com/office/drawing/2014/main" id="{868CD090-A091-354E-A4CA-903E3ED6F0B1}"/>
                </a:ext>
              </a:extLst>
            </p:cNvPr>
            <p:cNvSpPr/>
            <p:nvPr/>
          </p:nvSpPr>
          <p:spPr>
            <a:xfrm>
              <a:off x="457972" y="4851699"/>
              <a:ext cx="6856466" cy="2539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24" name="object 7">
              <a:extLst>
                <a:ext uri="{FF2B5EF4-FFF2-40B4-BE49-F238E27FC236}">
                  <a16:creationId xmlns:a16="http://schemas.microsoft.com/office/drawing/2014/main" id="{19CB7DEF-6157-4542-9D24-5BAC9EB02DF3}"/>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Why People Are Moving This Season</a:t>
              </a:r>
            </a:p>
          </p:txBody>
        </p:sp>
      </p:grpSp>
      <p:sp>
        <p:nvSpPr>
          <p:cNvPr id="9" name="TextBox 8">
            <a:extLst>
              <a:ext uri="{FF2B5EF4-FFF2-40B4-BE49-F238E27FC236}">
                <a16:creationId xmlns:a16="http://schemas.microsoft.com/office/drawing/2014/main" id="{4648F89E-7F7E-D242-B8B4-F6E058221282}"/>
              </a:ext>
            </a:extLst>
          </p:cNvPr>
          <p:cNvSpPr txBox="1"/>
          <p:nvPr/>
        </p:nvSpPr>
        <p:spPr>
          <a:xfrm>
            <a:off x="7239000" y="9598223"/>
            <a:ext cx="381000" cy="307777"/>
          </a:xfrm>
          <a:prstGeom prst="rect">
            <a:avLst/>
          </a:prstGeom>
          <a:noFill/>
        </p:spPr>
        <p:txBody>
          <a:bodyPr wrap="square" rtlCol="0">
            <a:spAutoFit/>
          </a:bodyPr>
          <a:lstStyle/>
          <a:p>
            <a:r>
              <a:rPr lang="en-US" sz="1400" dirty="0"/>
              <a:t>11</a:t>
            </a:r>
          </a:p>
        </p:txBody>
      </p:sp>
    </p:spTree>
    <p:extLst>
      <p:ext uri="{BB962C8B-B14F-4D97-AF65-F5344CB8AC3E}">
        <p14:creationId xmlns:p14="http://schemas.microsoft.com/office/powerpoint/2010/main" val="222842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14C412-5EE6-014B-9822-E58402F7A723}"/>
              </a:ext>
            </a:extLst>
          </p:cNvPr>
          <p:cNvSpPr txBox="1"/>
          <p:nvPr/>
        </p:nvSpPr>
        <p:spPr>
          <a:xfrm>
            <a:off x="373132" y="381000"/>
            <a:ext cx="7094468" cy="9264075"/>
          </a:xfrm>
          <a:prstGeom prst="rect">
            <a:avLst/>
          </a:prstGeom>
          <a:noFill/>
        </p:spPr>
        <p:txBody>
          <a:bodyPr wrap="square" rtlCol="0">
            <a:spAutoFit/>
          </a:bodyPr>
          <a:lstStyle/>
          <a:p>
            <a:pPr fontAlgn="base">
              <a:spcBef>
                <a:spcPts val="900"/>
              </a:spcBef>
            </a:pPr>
            <a:r>
              <a:rPr lang="en-US" sz="1400" b="1" dirty="0">
                <a:solidFill>
                  <a:srgbClr val="00B0F0"/>
                </a:solidFill>
              </a:rPr>
              <a:t>2.  Virtual and Hybrid Schooling</a:t>
            </a:r>
          </a:p>
          <a:p>
            <a:pPr fontAlgn="base">
              <a:spcBef>
                <a:spcPts val="900"/>
              </a:spcBef>
            </a:pPr>
            <a:r>
              <a:rPr lang="en-US" sz="1400" dirty="0"/>
              <a:t>Many school districts are using a model of virtual or hybrid learning, turning their curriculums into digital formats for students. If you have school-age children, they may have a need for a  dedicated learning space. If so, it might be time to find a larger home to provide your children with the same kind of quiet room to focus on their schoolwork, just like you probably need for your home office work too.</a:t>
            </a:r>
          </a:p>
          <a:p>
            <a:pPr fontAlgn="base">
              <a:spcBef>
                <a:spcPts val="900"/>
              </a:spcBef>
            </a:pPr>
            <a:r>
              <a:rPr lang="en-US" sz="1400" b="1" dirty="0">
                <a:solidFill>
                  <a:srgbClr val="00B0F0"/>
                </a:solidFill>
              </a:rPr>
              <a:t>3.  A Home Gym</a:t>
            </a:r>
          </a:p>
          <a:p>
            <a:pPr fontAlgn="base">
              <a:spcBef>
                <a:spcPts val="900"/>
              </a:spcBef>
            </a:pPr>
            <a:r>
              <a:rPr lang="en-US" sz="1400" dirty="0"/>
              <a:t>Staying healthy and active is a top priority for many Americans. With various levels of </a:t>
            </a:r>
            <a:br>
              <a:rPr lang="en-US" sz="1400" dirty="0"/>
            </a:br>
            <a:r>
              <a:rPr lang="en-US" sz="1400" dirty="0"/>
              <a:t>concern around the safety of returning to fitness facilities across the country, dreams of </a:t>
            </a:r>
            <a:br>
              <a:rPr lang="en-US" sz="1400" dirty="0"/>
            </a:br>
            <a:r>
              <a:rPr lang="en-US" sz="1400" dirty="0"/>
              <a:t>space for a home gym are growing stronger. The </a:t>
            </a:r>
            <a:r>
              <a:rPr lang="en-US" sz="1400" i="1" dirty="0"/>
              <a:t>Home Builders Association of Greater New Orleans</a:t>
            </a:r>
            <a:r>
              <a:rPr lang="en-US" sz="1400" dirty="0"/>
              <a:t> explains:</a:t>
            </a:r>
          </a:p>
          <a:p>
            <a:pPr lvl="1" fontAlgn="base">
              <a:spcBef>
                <a:spcPts val="900"/>
              </a:spcBef>
            </a:pPr>
            <a:r>
              <a:rPr lang="en-US" sz="1400" i="1" dirty="0"/>
              <a:t>“For many in quarantine, a significant decrease in activity is more than a vanity issue – it’s a mental health issue.”</a:t>
            </a:r>
            <a:endParaRPr lang="en-US" sz="1400" dirty="0"/>
          </a:p>
          <a:p>
            <a:pPr fontAlgn="base">
              <a:spcBef>
                <a:spcPts val="900"/>
              </a:spcBef>
            </a:pPr>
            <a:r>
              <a:rPr lang="en-US" sz="1400" dirty="0"/>
              <a:t>Having room to maintain a healthy lifestyle at home – </a:t>
            </a:r>
            <a:r>
              <a:rPr lang="en-US" sz="1400" i="1" dirty="0"/>
              <a:t>mentally and physically</a:t>
            </a:r>
            <a:r>
              <a:rPr lang="en-US" sz="1400" dirty="0"/>
              <a:t> – may prompt you to consider a new place to live that includes space for at-home workouts.</a:t>
            </a:r>
          </a:p>
          <a:p>
            <a:pPr fontAlgn="base">
              <a:spcBef>
                <a:spcPts val="900"/>
              </a:spcBef>
            </a:pPr>
            <a:r>
              <a:rPr lang="en-US" sz="1400" b="1" dirty="0">
                <a:solidFill>
                  <a:srgbClr val="00B0F0"/>
                </a:solidFill>
              </a:rPr>
              <a:t>4.  Outdoor Space</a:t>
            </a:r>
          </a:p>
          <a:p>
            <a:pPr fontAlgn="base">
              <a:spcBef>
                <a:spcPts val="900"/>
              </a:spcBef>
            </a:pPr>
            <a:r>
              <a:rPr lang="en-US" sz="1400" dirty="0"/>
              <a:t>In a survey of current homeowners, </a:t>
            </a:r>
            <a:r>
              <a:rPr lang="en-US" sz="1400" i="1" dirty="0"/>
              <a:t>Porch</a:t>
            </a:r>
            <a:r>
              <a:rPr lang="en-US" sz="1400" dirty="0"/>
              <a:t> highlights the desire many people now have for more usable exterior features as well:</a:t>
            </a:r>
            <a:br>
              <a:rPr lang="en-US" sz="1400" dirty="0"/>
            </a:br>
            <a:br>
              <a:rPr lang="en-US" sz="1400" dirty="0"/>
            </a:b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r>
              <a:rPr lang="en-US" sz="1400" dirty="0"/>
              <a:t>You may, however, not have the extra square footage in your home today to have these designated areas – inside or out.</a:t>
            </a:r>
          </a:p>
          <a:p>
            <a:pPr fontAlgn="base">
              <a:spcBef>
                <a:spcPts val="900"/>
              </a:spcBef>
            </a:pPr>
            <a:r>
              <a:rPr lang="en-US" sz="1400" b="1" dirty="0">
                <a:solidFill>
                  <a:srgbClr val="00B0F0"/>
                </a:solidFill>
              </a:rPr>
              <a:t>Moving May Be Your Best Option</a:t>
            </a:r>
          </a:p>
          <a:p>
            <a:pPr fontAlgn="base">
              <a:spcBef>
                <a:spcPts val="900"/>
              </a:spcBef>
            </a:pPr>
            <a:r>
              <a:rPr lang="en-US" sz="1400" dirty="0"/>
              <a:t>If you’re clamoring for more room to accommodate your changing needs, </a:t>
            </a:r>
            <a:r>
              <a:rPr lang="en-US" sz="1400" b="1" dirty="0"/>
              <a:t>making a move may be your best bet</a:t>
            </a:r>
            <a:r>
              <a:rPr lang="en-US" sz="1400" dirty="0"/>
              <a:t>, especially while you can take advantage of today’s low mortgage rates. It’s a great time to get more home for your money, just when you need it most.</a:t>
            </a:r>
          </a:p>
          <a:p>
            <a:pPr fontAlgn="base">
              <a:spcBef>
                <a:spcPts val="900"/>
              </a:spcBef>
            </a:pPr>
            <a:r>
              <a:rPr lang="en-US" sz="1400" b="1" dirty="0">
                <a:solidFill>
                  <a:srgbClr val="00B0F0"/>
                </a:solidFill>
              </a:rPr>
              <a:t>Bottom Line</a:t>
            </a:r>
          </a:p>
          <a:p>
            <a:pPr fontAlgn="base">
              <a:spcBef>
                <a:spcPts val="900"/>
              </a:spcBef>
            </a:pPr>
            <a:r>
              <a:rPr lang="en-US" sz="1400" dirty="0"/>
              <a:t>Today, Americans are moving for a variety of reasons, and many peoples’ needs have changed. If you’ve been trying to decide if now is the time to upgrade your home, let’s connect to discuss your options and your goals.</a:t>
            </a:r>
          </a:p>
        </p:txBody>
      </p:sp>
      <p:sp>
        <p:nvSpPr>
          <p:cNvPr id="4" name="TextBox 3">
            <a:extLst>
              <a:ext uri="{FF2B5EF4-FFF2-40B4-BE49-F238E27FC236}">
                <a16:creationId xmlns:a16="http://schemas.microsoft.com/office/drawing/2014/main" id="{C8CEC3BB-F115-4245-A415-6EADF26B7A79}"/>
              </a:ext>
            </a:extLst>
          </p:cNvPr>
          <p:cNvSpPr txBox="1"/>
          <p:nvPr/>
        </p:nvSpPr>
        <p:spPr>
          <a:xfrm>
            <a:off x="7239000" y="9598223"/>
            <a:ext cx="381000" cy="307777"/>
          </a:xfrm>
          <a:prstGeom prst="rect">
            <a:avLst/>
          </a:prstGeom>
          <a:noFill/>
        </p:spPr>
        <p:txBody>
          <a:bodyPr wrap="square" rtlCol="0">
            <a:spAutoFit/>
          </a:bodyPr>
          <a:lstStyle/>
          <a:p>
            <a:r>
              <a:rPr lang="en-US" sz="1400" dirty="0"/>
              <a:t>12</a:t>
            </a:r>
          </a:p>
        </p:txBody>
      </p:sp>
      <p:pic>
        <p:nvPicPr>
          <p:cNvPr id="7" name="Picture 6">
            <a:extLst>
              <a:ext uri="{FF2B5EF4-FFF2-40B4-BE49-F238E27FC236}">
                <a16:creationId xmlns:a16="http://schemas.microsoft.com/office/drawing/2014/main" id="{F3778E32-937C-1E40-9586-41050AE6410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677" y="5385592"/>
            <a:ext cx="7175923" cy="1167608"/>
          </a:xfrm>
          <a:prstGeom prst="rect">
            <a:avLst/>
          </a:prstGeom>
        </p:spPr>
      </p:pic>
    </p:spTree>
    <p:extLst>
      <p:ext uri="{BB962C8B-B14F-4D97-AF65-F5344CB8AC3E}">
        <p14:creationId xmlns:p14="http://schemas.microsoft.com/office/powerpoint/2010/main" val="2384529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6D4141C5-1175-1C46-B313-B233799A6C80}"/>
              </a:ext>
            </a:extLst>
          </p:cNvPr>
          <p:cNvSpPr txBox="1"/>
          <p:nvPr/>
        </p:nvSpPr>
        <p:spPr>
          <a:xfrm>
            <a:off x="7239000" y="9598223"/>
            <a:ext cx="381000" cy="307777"/>
          </a:xfrm>
          <a:prstGeom prst="rect">
            <a:avLst/>
          </a:prstGeom>
          <a:noFill/>
        </p:spPr>
        <p:txBody>
          <a:bodyPr wrap="square" rtlCol="0">
            <a:spAutoFit/>
          </a:bodyPr>
          <a:lstStyle/>
          <a:p>
            <a:r>
              <a:rPr lang="en-US" sz="1400" dirty="0"/>
              <a:t>13</a:t>
            </a:r>
          </a:p>
        </p:txBody>
      </p:sp>
      <p:pic>
        <p:nvPicPr>
          <p:cNvPr id="2" name="Picture 1">
            <a:extLst>
              <a:ext uri="{FF2B5EF4-FFF2-40B4-BE49-F238E27FC236}">
                <a16:creationId xmlns:a16="http://schemas.microsoft.com/office/drawing/2014/main" id="{5E4B6543-0E95-9D44-9749-AD1B23F16C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580"/>
          <a:stretch/>
        </p:blipFill>
        <p:spPr>
          <a:xfrm>
            <a:off x="0" y="448"/>
            <a:ext cx="7772400" cy="9597776"/>
          </a:xfrm>
          <a:prstGeom prst="rect">
            <a:avLst/>
          </a:prstGeom>
        </p:spPr>
      </p:pic>
    </p:spTree>
    <p:extLst>
      <p:ext uri="{BB962C8B-B14F-4D97-AF65-F5344CB8AC3E}">
        <p14:creationId xmlns:p14="http://schemas.microsoft.com/office/powerpoint/2010/main" val="398300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men in a kitchen&#10;&#10;Description automatically generated with low confidence">
            <a:extLst>
              <a:ext uri="{FF2B5EF4-FFF2-40B4-BE49-F238E27FC236}">
                <a16:creationId xmlns:a16="http://schemas.microsoft.com/office/drawing/2014/main" id="{937C4E52-FF95-8440-BB82-7C333EA4B0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1"/>
          <a:stretch/>
        </p:blipFill>
        <p:spPr>
          <a:xfrm>
            <a:off x="-410" y="0"/>
            <a:ext cx="7772400" cy="4267200"/>
          </a:xfrm>
          <a:prstGeom prst="rect">
            <a:avLst/>
          </a:prstGeom>
        </p:spPr>
      </p:pic>
      <p:sp>
        <p:nvSpPr>
          <p:cNvPr id="7" name="object 11">
            <a:extLst>
              <a:ext uri="{FF2B5EF4-FFF2-40B4-BE49-F238E27FC236}">
                <a16:creationId xmlns:a16="http://schemas.microsoft.com/office/drawing/2014/main" id="{132EDB83-6867-B943-A461-89AA417AD423}"/>
              </a:ext>
            </a:extLst>
          </p:cNvPr>
          <p:cNvSpPr txBox="1">
            <a:spLocks/>
          </p:cNvSpPr>
          <p:nvPr/>
        </p:nvSpPr>
        <p:spPr>
          <a:xfrm>
            <a:off x="457557" y="4495800"/>
            <a:ext cx="6933843" cy="4998804"/>
          </a:xfrm>
          <a:prstGeom prst="rect">
            <a:avLst/>
          </a:prstGeom>
        </p:spPr>
        <p:txBody>
          <a:bodyPr vert="horz" wrap="square" lIns="0" tIns="12700" rIns="0" bIns="0" rtlCol="0">
            <a:spAutoFit/>
          </a:bodyPr>
          <a:lstStyle>
            <a:lvl1pPr marL="0">
              <a:defRPr b="0" i="0">
                <a:latin typeface="Calibri" panose="020F0502020204030204" pitchFamily="34" charset="0"/>
                <a:ea typeface="+mn-ea"/>
                <a:cs typeface="Calibri" panose="020F0502020204030204" pitchFamily="34" charset="0"/>
              </a:defRPr>
            </a:lvl1pPr>
            <a:lvl2pPr marL="457232">
              <a:defRPr>
                <a:latin typeface="+mn-lt"/>
                <a:ea typeface="+mn-ea"/>
                <a:cs typeface="+mn-cs"/>
              </a:defRPr>
            </a:lvl2pPr>
            <a:lvl3pPr marL="914463">
              <a:defRPr>
                <a:latin typeface="+mn-lt"/>
                <a:ea typeface="+mn-ea"/>
                <a:cs typeface="+mn-cs"/>
              </a:defRPr>
            </a:lvl3pPr>
            <a:lvl4pPr marL="1371696">
              <a:defRPr>
                <a:latin typeface="+mn-lt"/>
                <a:ea typeface="+mn-ea"/>
                <a:cs typeface="+mn-cs"/>
              </a:defRPr>
            </a:lvl4pPr>
            <a:lvl5pPr marL="1828928">
              <a:defRPr>
                <a:latin typeface="+mn-lt"/>
                <a:ea typeface="+mn-ea"/>
                <a:cs typeface="+mn-cs"/>
              </a:defRPr>
            </a:lvl5pPr>
            <a:lvl6pPr marL="2286160">
              <a:defRPr>
                <a:latin typeface="+mn-lt"/>
                <a:ea typeface="+mn-ea"/>
                <a:cs typeface="+mn-cs"/>
              </a:defRPr>
            </a:lvl6pPr>
            <a:lvl7pPr marL="2743391">
              <a:defRPr>
                <a:latin typeface="+mn-lt"/>
                <a:ea typeface="+mn-ea"/>
                <a:cs typeface="+mn-cs"/>
              </a:defRPr>
            </a:lvl7pPr>
            <a:lvl8pPr marL="3200623">
              <a:defRPr>
                <a:latin typeface="+mn-lt"/>
                <a:ea typeface="+mn-ea"/>
                <a:cs typeface="+mn-cs"/>
              </a:defRPr>
            </a:lvl8pPr>
            <a:lvl9pPr marL="3657855">
              <a:defRPr>
                <a:latin typeface="+mn-lt"/>
                <a:ea typeface="+mn-ea"/>
                <a:cs typeface="+mn-cs"/>
              </a:defRPr>
            </a:lvl9pPr>
          </a:lstStyle>
          <a:p>
            <a:pPr fontAlgn="base">
              <a:spcBef>
                <a:spcPts val="900"/>
              </a:spcBef>
            </a:pPr>
            <a:r>
              <a:rPr lang="en-US" sz="1400" dirty="0"/>
              <a:t>Now is clearly a great time to sell, but when you do, how will you find a new home to move into while inventory is so low? With so few homes for sale and construction of newly built homes ramping up, you may be wondering if you should consider new construction in your search process. It’s a great question to ask, and one to look at from the pros and cons of what it means to buy a new home versus an existing one. Here are a few things to consider when making your decision, while always remembering to </a:t>
            </a:r>
            <a:r>
              <a:rPr lang="en-US" sz="1400" b="1" dirty="0"/>
              <a:t>work with your trusted real estate professional along the way.</a:t>
            </a:r>
          </a:p>
          <a:p>
            <a:pPr fontAlgn="base">
              <a:spcBef>
                <a:spcPts val="900"/>
              </a:spcBef>
            </a:pPr>
            <a:r>
              <a:rPr lang="en-US" sz="1400" b="1" dirty="0">
                <a:solidFill>
                  <a:srgbClr val="00B0F0"/>
                </a:solidFill>
              </a:rPr>
              <a:t>Purchasing a Newly Built Home</a:t>
            </a:r>
          </a:p>
          <a:p>
            <a:pPr fontAlgn="base">
              <a:spcBef>
                <a:spcPts val="900"/>
              </a:spcBef>
            </a:pPr>
            <a:r>
              <a:rPr lang="en-US" sz="1400" dirty="0"/>
              <a:t>When buying a new home, you can often choose more </a:t>
            </a:r>
            <a:r>
              <a:rPr lang="en-US" sz="1400" b="1" dirty="0"/>
              <a:t>energy-efficient options</a:t>
            </a:r>
            <a:r>
              <a:rPr lang="en-US" sz="1400" dirty="0"/>
              <a:t>. New appliances, new windows, a new roof, etc. These can all help lower your energy costs, which can add up to significant savings over time. With programs like ENERGY STAR, a new home also helps protect the environment and reduces your carbon footprint.</a:t>
            </a:r>
          </a:p>
          <a:p>
            <a:pPr fontAlgn="base">
              <a:spcBef>
                <a:spcPts val="900"/>
              </a:spcBef>
            </a:pPr>
            <a:r>
              <a:rPr lang="en-US" sz="1400" b="1" dirty="0"/>
              <a:t>Lower maintenance </a:t>
            </a:r>
            <a:r>
              <a:rPr lang="en-US" sz="1400" dirty="0"/>
              <a:t>that comes with a newer home is another great benefit. When you have a new home, you likely won’t have as many little repairs to tackle, like leaky faucets, shutters to paint, and other odd jobs around the house. With new construction, you’ll also have warranty options that may cover portions of your investment for the first few years.</a:t>
            </a:r>
          </a:p>
          <a:p>
            <a:pPr fontAlgn="base">
              <a:spcBef>
                <a:spcPts val="900"/>
              </a:spcBef>
            </a:pPr>
            <a:r>
              <a:rPr lang="en-US" sz="1400" dirty="0"/>
              <a:t>Another solid benefit to new construction is </a:t>
            </a:r>
            <a:r>
              <a:rPr lang="en-US" sz="1400" b="1" dirty="0"/>
              <a:t>customization</a:t>
            </a:r>
            <a:r>
              <a:rPr lang="en-US" sz="1400" dirty="0"/>
              <a:t>. Do you want a mudroom, stainless steel appliances, granite countertops, hardwood floors, an office, or a multi-purpose room? These items can be customized to your specific needs during the design phase. With an existing home, you’re buying something that’s already completed, so if you want to make changes, you may need to hire a contractor to help get your home ready.</a:t>
            </a:r>
          </a:p>
        </p:txBody>
      </p:sp>
      <p:grpSp>
        <p:nvGrpSpPr>
          <p:cNvPr id="14" name="Group 13">
            <a:extLst>
              <a:ext uri="{FF2B5EF4-FFF2-40B4-BE49-F238E27FC236}">
                <a16:creationId xmlns:a16="http://schemas.microsoft.com/office/drawing/2014/main" id="{31734D9C-66B7-DF45-87B7-3A1561FA821F}"/>
              </a:ext>
            </a:extLst>
          </p:cNvPr>
          <p:cNvGrpSpPr/>
          <p:nvPr/>
        </p:nvGrpSpPr>
        <p:grpSpPr>
          <a:xfrm>
            <a:off x="229008" y="3425952"/>
            <a:ext cx="7314383" cy="612648"/>
            <a:chOff x="229423" y="4349652"/>
            <a:chExt cx="7314383" cy="612648"/>
          </a:xfrm>
        </p:grpSpPr>
        <p:sp>
          <p:nvSpPr>
            <p:cNvPr id="15" name="object 5">
              <a:extLst>
                <a:ext uri="{FF2B5EF4-FFF2-40B4-BE49-F238E27FC236}">
                  <a16:creationId xmlns:a16="http://schemas.microsoft.com/office/drawing/2014/main" id="{0BC066E4-70DC-0B44-8531-5577A62AA364}"/>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16" name="object 6">
              <a:extLst>
                <a:ext uri="{FF2B5EF4-FFF2-40B4-BE49-F238E27FC236}">
                  <a16:creationId xmlns:a16="http://schemas.microsoft.com/office/drawing/2014/main" id="{5FD096D4-8352-F242-9E40-5656C18DCEC1}"/>
                </a:ext>
              </a:extLst>
            </p:cNvPr>
            <p:cNvSpPr/>
            <p:nvPr/>
          </p:nvSpPr>
          <p:spPr>
            <a:xfrm>
              <a:off x="457972" y="4851699"/>
              <a:ext cx="6856466" cy="2539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17" name="object 7">
              <a:extLst>
                <a:ext uri="{FF2B5EF4-FFF2-40B4-BE49-F238E27FC236}">
                  <a16:creationId xmlns:a16="http://schemas.microsoft.com/office/drawing/2014/main" id="{D165E95D-77E1-754E-912C-2E4671C39629}"/>
                </a:ext>
              </a:extLst>
            </p:cNvPr>
            <p:cNvSpPr txBox="1">
              <a:spLocks/>
            </p:cNvSpPr>
            <p:nvPr/>
          </p:nvSpPr>
          <p:spPr>
            <a:xfrm>
              <a:off x="230241"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If I Sell Now, Where Will I Go?</a:t>
              </a:r>
            </a:p>
          </p:txBody>
        </p:sp>
      </p:grpSp>
      <p:sp>
        <p:nvSpPr>
          <p:cNvPr id="9" name="TextBox 8">
            <a:extLst>
              <a:ext uri="{FF2B5EF4-FFF2-40B4-BE49-F238E27FC236}">
                <a16:creationId xmlns:a16="http://schemas.microsoft.com/office/drawing/2014/main" id="{72B3C680-A32C-9145-AFC5-2C8170DC8A66}"/>
              </a:ext>
            </a:extLst>
          </p:cNvPr>
          <p:cNvSpPr txBox="1"/>
          <p:nvPr/>
        </p:nvSpPr>
        <p:spPr>
          <a:xfrm>
            <a:off x="7239000" y="9598223"/>
            <a:ext cx="381000" cy="307777"/>
          </a:xfrm>
          <a:prstGeom prst="rect">
            <a:avLst/>
          </a:prstGeom>
          <a:noFill/>
        </p:spPr>
        <p:txBody>
          <a:bodyPr wrap="square" rtlCol="0">
            <a:spAutoFit/>
          </a:bodyPr>
          <a:lstStyle/>
          <a:p>
            <a:r>
              <a:rPr lang="en-US" sz="1400" dirty="0"/>
              <a:t>14</a:t>
            </a:r>
          </a:p>
        </p:txBody>
      </p:sp>
    </p:spTree>
    <p:extLst>
      <p:ext uri="{BB962C8B-B14F-4D97-AF65-F5344CB8AC3E}">
        <p14:creationId xmlns:p14="http://schemas.microsoft.com/office/powerpoint/2010/main" val="3581901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sitting at a table with food and looking at a phone&#10;&#10;Description automatically generated with low confidence">
            <a:extLst>
              <a:ext uri="{FF2B5EF4-FFF2-40B4-BE49-F238E27FC236}">
                <a16:creationId xmlns:a16="http://schemas.microsoft.com/office/drawing/2014/main" id="{2D80C6D5-C98E-AD42-B290-F9C7CEC62A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791200"/>
            <a:ext cx="7772400" cy="3657600"/>
          </a:xfrm>
          <a:prstGeom prst="rect">
            <a:avLst/>
          </a:prstGeom>
        </p:spPr>
      </p:pic>
      <p:sp>
        <p:nvSpPr>
          <p:cNvPr id="7" name="object 11">
            <a:extLst>
              <a:ext uri="{FF2B5EF4-FFF2-40B4-BE49-F238E27FC236}">
                <a16:creationId xmlns:a16="http://schemas.microsoft.com/office/drawing/2014/main" id="{132EDB83-6867-B943-A461-89AA417AD423}"/>
              </a:ext>
            </a:extLst>
          </p:cNvPr>
          <p:cNvSpPr txBox="1">
            <a:spLocks/>
          </p:cNvSpPr>
          <p:nvPr/>
        </p:nvSpPr>
        <p:spPr>
          <a:xfrm>
            <a:off x="457200" y="435223"/>
            <a:ext cx="6858000" cy="5114221"/>
          </a:xfrm>
          <a:prstGeom prst="rect">
            <a:avLst/>
          </a:prstGeom>
        </p:spPr>
        <p:txBody>
          <a:bodyPr vert="horz" wrap="square" lIns="0" tIns="12700" rIns="0" bIns="0" rtlCol="0">
            <a:spAutoFit/>
          </a:bodyPr>
          <a:lstStyle>
            <a:lvl1pPr marL="0">
              <a:defRPr b="0" i="0">
                <a:latin typeface="Calibri" panose="020F0502020204030204" pitchFamily="34" charset="0"/>
                <a:ea typeface="+mn-ea"/>
                <a:cs typeface="Calibri" panose="020F0502020204030204" pitchFamily="34" charset="0"/>
              </a:defRPr>
            </a:lvl1pPr>
            <a:lvl2pPr marL="457232">
              <a:defRPr>
                <a:latin typeface="+mn-lt"/>
                <a:ea typeface="+mn-ea"/>
                <a:cs typeface="+mn-cs"/>
              </a:defRPr>
            </a:lvl2pPr>
            <a:lvl3pPr marL="914463">
              <a:defRPr>
                <a:latin typeface="+mn-lt"/>
                <a:ea typeface="+mn-ea"/>
                <a:cs typeface="+mn-cs"/>
              </a:defRPr>
            </a:lvl3pPr>
            <a:lvl4pPr marL="1371696">
              <a:defRPr>
                <a:latin typeface="+mn-lt"/>
                <a:ea typeface="+mn-ea"/>
                <a:cs typeface="+mn-cs"/>
              </a:defRPr>
            </a:lvl4pPr>
            <a:lvl5pPr marL="1828928">
              <a:defRPr>
                <a:latin typeface="+mn-lt"/>
                <a:ea typeface="+mn-ea"/>
                <a:cs typeface="+mn-cs"/>
              </a:defRPr>
            </a:lvl5pPr>
            <a:lvl6pPr marL="2286160">
              <a:defRPr>
                <a:latin typeface="+mn-lt"/>
                <a:ea typeface="+mn-ea"/>
                <a:cs typeface="+mn-cs"/>
              </a:defRPr>
            </a:lvl6pPr>
            <a:lvl7pPr marL="2743391">
              <a:defRPr>
                <a:latin typeface="+mn-lt"/>
                <a:ea typeface="+mn-ea"/>
                <a:cs typeface="+mn-cs"/>
              </a:defRPr>
            </a:lvl7pPr>
            <a:lvl8pPr marL="3200623">
              <a:defRPr>
                <a:latin typeface="+mn-lt"/>
                <a:ea typeface="+mn-ea"/>
                <a:cs typeface="+mn-cs"/>
              </a:defRPr>
            </a:lvl8pPr>
            <a:lvl9pPr marL="3657855">
              <a:defRPr>
                <a:latin typeface="+mn-lt"/>
                <a:ea typeface="+mn-ea"/>
                <a:cs typeface="+mn-cs"/>
              </a:defRPr>
            </a:lvl9pPr>
          </a:lstStyle>
          <a:p>
            <a:pPr fontAlgn="base">
              <a:spcBef>
                <a:spcPts val="900"/>
              </a:spcBef>
            </a:pPr>
            <a:r>
              <a:rPr lang="en-US" sz="1400" b="1" dirty="0">
                <a:solidFill>
                  <a:srgbClr val="00B0F0"/>
                </a:solidFill>
              </a:rPr>
              <a:t>Buying an Existing Home</a:t>
            </a:r>
          </a:p>
          <a:p>
            <a:pPr fontAlgn="base">
              <a:spcBef>
                <a:spcPts val="900"/>
              </a:spcBef>
            </a:pPr>
            <a:r>
              <a:rPr lang="en-US" sz="1400" dirty="0"/>
              <a:t>When buying an existing home (one that’s already been built), you can </a:t>
            </a:r>
            <a:r>
              <a:rPr lang="en-US" sz="1400" b="1" dirty="0"/>
              <a:t>negotiate with the current homeowner on price</a:t>
            </a:r>
            <a:r>
              <a:rPr lang="en-US" sz="1400" dirty="0"/>
              <a:t>, which is something you generally don’t get to do with a builder. Builders know their material and construction costs, and they have a price set for the model you’re buying. So, if you want to negotiate, an existing home is likely your best option.</a:t>
            </a:r>
          </a:p>
          <a:p>
            <a:pPr fontAlgn="base">
              <a:spcBef>
                <a:spcPts val="900"/>
              </a:spcBef>
            </a:pPr>
            <a:r>
              <a:rPr lang="en-US" sz="1400" dirty="0"/>
              <a:t>For some buyers, moving into an </a:t>
            </a:r>
            <a:r>
              <a:rPr lang="en-US" sz="1400" b="1" dirty="0"/>
              <a:t>established neighborhood </a:t>
            </a:r>
            <a:r>
              <a:rPr lang="en-US" sz="1400" dirty="0"/>
              <a:t>may be important. If you’d like to get a better sense of things like general traffic patterns in the area and the feel of the community before making a commitment, you might prefer an existing home. When you buy new construction, you won’t always have a full view into some of these details until the lots around you are sold.</a:t>
            </a:r>
          </a:p>
          <a:p>
            <a:pPr fontAlgn="base">
              <a:spcBef>
                <a:spcPts val="900"/>
              </a:spcBef>
            </a:pPr>
            <a:r>
              <a:rPr lang="en-US" sz="1400" dirty="0"/>
              <a:t>Finally, timing comes into play. With an existing home, you can </a:t>
            </a:r>
            <a:r>
              <a:rPr lang="en-US" sz="1400" b="1" dirty="0"/>
              <a:t>move in based on the timeline you agree to with the sellers</a:t>
            </a:r>
            <a:r>
              <a:rPr lang="en-US" sz="1400" dirty="0"/>
              <a:t>, rather than waiting for the house to be built. Depending on the time of the year you’re buying and the region you’re in, the weather can also be a factor in the timeframe. This is something to keep in mind, especially if you need to move sooner rather than later. With COVID-19 and social distancing regulations, some areas for new construction have been on a delay.</a:t>
            </a:r>
          </a:p>
          <a:p>
            <a:pPr fontAlgn="base">
              <a:spcBef>
                <a:spcPts val="900"/>
              </a:spcBef>
            </a:pPr>
            <a:r>
              <a:rPr lang="en-US" sz="1400" b="1" dirty="0">
                <a:solidFill>
                  <a:srgbClr val="00B0F0"/>
                </a:solidFill>
              </a:rPr>
              <a:t>Bottom Line</a:t>
            </a:r>
          </a:p>
          <a:p>
            <a:pPr fontAlgn="base">
              <a:spcBef>
                <a:spcPts val="900"/>
              </a:spcBef>
            </a:pPr>
            <a:r>
              <a:rPr lang="en-US" sz="1400" dirty="0"/>
              <a:t>Whether you want to buy a newly built home or one that’s already established, both are great options. They each have their pros and cons, and every buyer will have different circumstances driving their decision. If you have questions and want to know more about the options in our area, let’s work together so you can feel confident about your next home.</a:t>
            </a:r>
          </a:p>
        </p:txBody>
      </p:sp>
      <p:sp>
        <p:nvSpPr>
          <p:cNvPr id="8" name="TextBox 7">
            <a:extLst>
              <a:ext uri="{FF2B5EF4-FFF2-40B4-BE49-F238E27FC236}">
                <a16:creationId xmlns:a16="http://schemas.microsoft.com/office/drawing/2014/main" id="{A384B07A-0E62-364C-B623-114A5A32ABEB}"/>
              </a:ext>
            </a:extLst>
          </p:cNvPr>
          <p:cNvSpPr txBox="1"/>
          <p:nvPr/>
        </p:nvSpPr>
        <p:spPr>
          <a:xfrm>
            <a:off x="7239000" y="9598223"/>
            <a:ext cx="381000" cy="307777"/>
          </a:xfrm>
          <a:prstGeom prst="rect">
            <a:avLst/>
          </a:prstGeom>
          <a:noFill/>
        </p:spPr>
        <p:txBody>
          <a:bodyPr wrap="square" rtlCol="0">
            <a:spAutoFit/>
          </a:bodyPr>
          <a:lstStyle/>
          <a:p>
            <a:r>
              <a:rPr lang="en-US" sz="1400" dirty="0"/>
              <a:t>15</a:t>
            </a:r>
          </a:p>
        </p:txBody>
      </p:sp>
    </p:spTree>
    <p:extLst>
      <p:ext uri="{BB962C8B-B14F-4D97-AF65-F5344CB8AC3E}">
        <p14:creationId xmlns:p14="http://schemas.microsoft.com/office/powerpoint/2010/main" val="1361703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22E3B6-41A0-304B-A926-A3FA1FC21693}"/>
              </a:ext>
            </a:extLst>
          </p:cNvPr>
          <p:cNvSpPr txBox="1"/>
          <p:nvPr/>
        </p:nvSpPr>
        <p:spPr>
          <a:xfrm>
            <a:off x="7239000" y="9598223"/>
            <a:ext cx="381000" cy="307777"/>
          </a:xfrm>
          <a:prstGeom prst="rect">
            <a:avLst/>
          </a:prstGeom>
          <a:noFill/>
        </p:spPr>
        <p:txBody>
          <a:bodyPr wrap="square" rtlCol="0">
            <a:spAutoFit/>
          </a:bodyPr>
          <a:lstStyle/>
          <a:p>
            <a:r>
              <a:rPr lang="en-US" sz="1400" dirty="0"/>
              <a:t>16</a:t>
            </a:r>
          </a:p>
        </p:txBody>
      </p:sp>
      <p:pic>
        <p:nvPicPr>
          <p:cNvPr id="6" name="Picture 5" descr="Graphical user interface, website&#10;&#10;Description automatically generated">
            <a:extLst>
              <a:ext uri="{FF2B5EF4-FFF2-40B4-BE49-F238E27FC236}">
                <a16:creationId xmlns:a16="http://schemas.microsoft.com/office/drawing/2014/main" id="{F40FA429-B612-B849-AD29-60D581CE70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273" b="3789"/>
          <a:stretch/>
        </p:blipFill>
        <p:spPr>
          <a:xfrm>
            <a:off x="0" y="152400"/>
            <a:ext cx="7772400" cy="9448800"/>
          </a:xfrm>
          <a:prstGeom prst="rect">
            <a:avLst/>
          </a:prstGeom>
        </p:spPr>
      </p:pic>
    </p:spTree>
    <p:extLst>
      <p:ext uri="{BB962C8B-B14F-4D97-AF65-F5344CB8AC3E}">
        <p14:creationId xmlns:p14="http://schemas.microsoft.com/office/powerpoint/2010/main" val="29549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ree, outdoor&#10;&#10;Description automatically generated">
            <a:extLst>
              <a:ext uri="{FF2B5EF4-FFF2-40B4-BE49-F238E27FC236}">
                <a16:creationId xmlns:a16="http://schemas.microsoft.com/office/drawing/2014/main" id="{5F130489-72B4-2549-9E1D-5B9D9CDF75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772400" cy="2362200"/>
          </a:xfrm>
          <a:prstGeom prst="rect">
            <a:avLst/>
          </a:prstGeom>
        </p:spPr>
      </p:pic>
      <p:sp>
        <p:nvSpPr>
          <p:cNvPr id="2" name="object 2">
            <a:extLst>
              <a:ext uri="{FF2B5EF4-FFF2-40B4-BE49-F238E27FC236}">
                <a16:creationId xmlns:a16="http://schemas.microsoft.com/office/drawing/2014/main" id="{E51405CE-E546-9946-966D-4E4CE564EF9F}"/>
              </a:ext>
            </a:extLst>
          </p:cNvPr>
          <p:cNvSpPr txBox="1"/>
          <p:nvPr/>
        </p:nvSpPr>
        <p:spPr>
          <a:xfrm>
            <a:off x="457200" y="2590800"/>
            <a:ext cx="6934200" cy="6940361"/>
          </a:xfrm>
          <a:prstGeom prst="rect">
            <a:avLst/>
          </a:prstGeom>
        </p:spPr>
        <p:txBody>
          <a:bodyPr vert="horz" wrap="square" lIns="0" tIns="0" rIns="0" bIns="0" rtlCol="0">
            <a:spAutoFit/>
          </a:bodyPr>
          <a:lstStyle/>
          <a:p>
            <a:pPr fontAlgn="base">
              <a:spcBef>
                <a:spcPts val="900"/>
              </a:spcBef>
            </a:pPr>
            <a:r>
              <a:rPr lang="en-US" sz="1400" dirty="0"/>
              <a:t>In a survey by </a:t>
            </a:r>
            <a:r>
              <a:rPr lang="en-US" sz="1400" i="1" dirty="0"/>
              <a:t>realtor.com,</a:t>
            </a:r>
            <a:r>
              <a:rPr lang="en-US" sz="1400" dirty="0"/>
              <a:t> people thinking about selling their houses today indicated they’re generally willing to allow their agent and some potential buyers inside, but only under the right conditions. With the current safety guidelines and technology options recommended by the </a:t>
            </a:r>
            <a:r>
              <a:rPr lang="en-US" sz="1400" i="1" dirty="0"/>
              <a:t>National Association of Realtors </a:t>
            </a:r>
            <a:r>
              <a:rPr lang="en-US" sz="1400" dirty="0"/>
              <a:t>(NAR), real estate agents are well versed in using safe and effective virtual practices and emerging technology throughout the process. So, if you need to sell your house now, what digital options should you use to make sure you and your potential buyers stay safe throughout the process?</a:t>
            </a:r>
          </a:p>
          <a:p>
            <a:pPr fontAlgn="base">
              <a:spcBef>
                <a:spcPts val="900"/>
              </a:spcBef>
            </a:pPr>
            <a:r>
              <a:rPr lang="en-US" sz="1400" dirty="0"/>
              <a:t>Working with a trusted professional who’s skilled with today’s changing virtual practices may help you win big. While always abiding by state and local regulations, agents know exactly what today’s buyers need, and how to put the necessary digital steps in place. For example, according to the same survey, when asked to select the technology that would be </a:t>
            </a:r>
            <a:r>
              <a:rPr lang="en-US" sz="1400" b="1" i="1" dirty="0"/>
              <a:t>most helpful</a:t>
            </a:r>
            <a:r>
              <a:rPr lang="en-US" sz="1400" dirty="0"/>
              <a:t> when deciding on a new home, here’s what today’s homebuyers said, in order of preference:</a:t>
            </a:r>
          </a:p>
          <a:p>
            <a:pPr marL="692150" lvl="1" indent="-238125" fontAlgn="base">
              <a:spcBef>
                <a:spcPts val="900"/>
              </a:spcBef>
              <a:buFont typeface="Arial" panose="020B0604020202020204" pitchFamily="34" charset="0"/>
              <a:buChar char="•"/>
            </a:pPr>
            <a:r>
              <a:rPr lang="en-US" sz="1400" dirty="0"/>
              <a:t>Virtual tour of the home</a:t>
            </a:r>
          </a:p>
          <a:p>
            <a:pPr marL="692150" lvl="1" indent="-238125" fontAlgn="base">
              <a:buFont typeface="Arial" panose="020B0604020202020204" pitchFamily="34" charset="0"/>
              <a:buChar char="•"/>
            </a:pPr>
            <a:r>
              <a:rPr lang="en-US" sz="1400" dirty="0"/>
              <a:t>Accurate and detailed listing information</a:t>
            </a:r>
          </a:p>
          <a:p>
            <a:pPr marL="692150" lvl="1" indent="-238125" fontAlgn="base">
              <a:buFont typeface="Arial" panose="020B0604020202020204" pitchFamily="34" charset="0"/>
              <a:buChar char="•"/>
            </a:pPr>
            <a:r>
              <a:rPr lang="en-US" sz="1400" dirty="0"/>
              <a:t>Detailed neighborhood information</a:t>
            </a:r>
          </a:p>
          <a:p>
            <a:pPr marL="692150" lvl="1" indent="-238125" fontAlgn="base">
              <a:buFont typeface="Arial" panose="020B0604020202020204" pitchFamily="34" charset="0"/>
              <a:buChar char="•"/>
            </a:pPr>
            <a:r>
              <a:rPr lang="en-US" sz="1400" dirty="0"/>
              <a:t>High-quality listing photos</a:t>
            </a:r>
          </a:p>
          <a:p>
            <a:pPr marL="692150" lvl="1" indent="-238125" fontAlgn="base">
              <a:buFont typeface="Arial" panose="020B0604020202020204" pitchFamily="34" charset="0"/>
              <a:buChar char="•"/>
            </a:pPr>
            <a:r>
              <a:rPr lang="en-US" sz="1400" dirty="0"/>
              <a:t>Agent-led video chat</a:t>
            </a:r>
          </a:p>
          <a:p>
            <a:pPr fontAlgn="base">
              <a:spcBef>
                <a:spcPts val="900"/>
              </a:spcBef>
            </a:pPr>
            <a:r>
              <a:rPr lang="en-US" sz="1400" dirty="0"/>
              <a:t>When it’s time to show your house in person, agents are also able to regulate the process, based on the recommendations given by NAR, to help you proceed safely. Here are a few </a:t>
            </a:r>
            <a:br>
              <a:rPr lang="en-US" sz="1400" dirty="0"/>
            </a:br>
            <a:r>
              <a:rPr lang="en-US" sz="1400" dirty="0"/>
              <a:t>of the guidelines, understanding the top priority should always be to obey state and local restrictions first:</a:t>
            </a:r>
          </a:p>
          <a:p>
            <a:pPr marL="692150" lvl="1" indent="-238125" fontAlgn="base">
              <a:spcBef>
                <a:spcPts val="900"/>
              </a:spcBef>
              <a:buFont typeface="Arial" panose="020B0604020202020204" pitchFamily="34" charset="0"/>
              <a:buChar char="•"/>
            </a:pPr>
            <a:r>
              <a:rPr lang="en-US" sz="1400" dirty="0"/>
              <a:t>Limit in-person activity</a:t>
            </a:r>
          </a:p>
          <a:p>
            <a:pPr marL="692150" lvl="1" indent="-238125" fontAlgn="base">
              <a:buFont typeface="Arial" panose="020B0604020202020204" pitchFamily="34" charset="0"/>
              <a:buChar char="•"/>
            </a:pPr>
            <a:r>
              <a:rPr lang="en-US" sz="1400" dirty="0"/>
              <a:t>Require guests to wash their hands or use an alcohol-based sanitizer</a:t>
            </a:r>
          </a:p>
          <a:p>
            <a:pPr marL="692150" lvl="1" indent="-238125" fontAlgn="base">
              <a:buFont typeface="Arial" panose="020B0604020202020204" pitchFamily="34" charset="0"/>
              <a:buChar char="•"/>
            </a:pPr>
            <a:r>
              <a:rPr lang="en-US" sz="1400" dirty="0"/>
              <a:t>Remove shoes or cover with booties</a:t>
            </a:r>
          </a:p>
          <a:p>
            <a:pPr marL="692150" lvl="1" indent="-238125" fontAlgn="base">
              <a:buFont typeface="Arial" panose="020B0604020202020204" pitchFamily="34" charset="0"/>
              <a:buChar char="•"/>
            </a:pPr>
            <a:r>
              <a:rPr lang="en-US" sz="1400" dirty="0"/>
              <a:t>Follow CDC guidance on social distancing and wearing face coverings</a:t>
            </a:r>
          </a:p>
          <a:p>
            <a:pPr fontAlgn="base">
              <a:spcBef>
                <a:spcPts val="900"/>
              </a:spcBef>
            </a:pPr>
            <a:r>
              <a:rPr lang="en-US" sz="1400" b="1" dirty="0">
                <a:solidFill>
                  <a:srgbClr val="00AEEF"/>
                </a:solidFill>
              </a:rPr>
              <a:t>Bottom Line</a:t>
            </a:r>
          </a:p>
          <a:p>
            <a:pPr fontAlgn="base">
              <a:spcBef>
                <a:spcPts val="900"/>
              </a:spcBef>
            </a:pPr>
            <a:r>
              <a:rPr lang="en-US" sz="1400" dirty="0"/>
              <a:t>In this era of life, things are shifting quickly, so virtual seller strategies may be a game-changing option for you. Let’s connect so you can safely and effectively navigate through all that’s evolving when it comes to making your next move.</a:t>
            </a:r>
          </a:p>
        </p:txBody>
      </p:sp>
      <p:grpSp>
        <p:nvGrpSpPr>
          <p:cNvPr id="5" name="Group 4">
            <a:extLst>
              <a:ext uri="{FF2B5EF4-FFF2-40B4-BE49-F238E27FC236}">
                <a16:creationId xmlns:a16="http://schemas.microsoft.com/office/drawing/2014/main" id="{5EAD0AC4-1E4F-5E40-B69D-3ED18967DCFD}"/>
              </a:ext>
            </a:extLst>
          </p:cNvPr>
          <p:cNvGrpSpPr/>
          <p:nvPr/>
        </p:nvGrpSpPr>
        <p:grpSpPr>
          <a:xfrm>
            <a:off x="228600" y="1520952"/>
            <a:ext cx="7313565" cy="612648"/>
            <a:chOff x="229423" y="4349652"/>
            <a:chExt cx="7313565" cy="612648"/>
          </a:xfrm>
        </p:grpSpPr>
        <p:sp>
          <p:nvSpPr>
            <p:cNvPr id="6" name="object 5">
              <a:extLst>
                <a:ext uri="{FF2B5EF4-FFF2-40B4-BE49-F238E27FC236}">
                  <a16:creationId xmlns:a16="http://schemas.microsoft.com/office/drawing/2014/main" id="{E104405A-DBCC-0741-AF0C-BF008BDC4D31}"/>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8" name="object 6">
              <a:extLst>
                <a:ext uri="{FF2B5EF4-FFF2-40B4-BE49-F238E27FC236}">
                  <a16:creationId xmlns:a16="http://schemas.microsoft.com/office/drawing/2014/main" id="{34426AAB-BD22-2346-9960-83EBB7E5444B}"/>
                </a:ext>
              </a:extLst>
            </p:cNvPr>
            <p:cNvSpPr/>
            <p:nvPr/>
          </p:nvSpPr>
          <p:spPr>
            <a:xfrm>
              <a:off x="457972" y="4851699"/>
              <a:ext cx="6856466" cy="2539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9" name="object 7">
              <a:extLst>
                <a:ext uri="{FF2B5EF4-FFF2-40B4-BE49-F238E27FC236}">
                  <a16:creationId xmlns:a16="http://schemas.microsoft.com/office/drawing/2014/main" id="{1415DB82-74AE-AF4D-AA3A-A940344C3711}"/>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Selling Your House with Today’s Technology</a:t>
              </a:r>
            </a:p>
          </p:txBody>
        </p:sp>
      </p:grpSp>
      <p:sp>
        <p:nvSpPr>
          <p:cNvPr id="11" name="TextBox 10">
            <a:extLst>
              <a:ext uri="{FF2B5EF4-FFF2-40B4-BE49-F238E27FC236}">
                <a16:creationId xmlns:a16="http://schemas.microsoft.com/office/drawing/2014/main" id="{40F85728-68C4-4D47-A3AA-32C6E5DBF4DC}"/>
              </a:ext>
            </a:extLst>
          </p:cNvPr>
          <p:cNvSpPr txBox="1"/>
          <p:nvPr/>
        </p:nvSpPr>
        <p:spPr>
          <a:xfrm>
            <a:off x="7239000" y="9598223"/>
            <a:ext cx="381000" cy="307777"/>
          </a:xfrm>
          <a:prstGeom prst="rect">
            <a:avLst/>
          </a:prstGeom>
          <a:noFill/>
        </p:spPr>
        <p:txBody>
          <a:bodyPr wrap="square" rtlCol="0">
            <a:spAutoFit/>
          </a:bodyPr>
          <a:lstStyle/>
          <a:p>
            <a:r>
              <a:rPr lang="en-US" sz="1400" dirty="0"/>
              <a:t>17</a:t>
            </a:r>
          </a:p>
        </p:txBody>
      </p:sp>
    </p:spTree>
    <p:extLst>
      <p:ext uri="{BB962C8B-B14F-4D97-AF65-F5344CB8AC3E}">
        <p14:creationId xmlns:p14="http://schemas.microsoft.com/office/powerpoint/2010/main" val="966171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3049564-180C-2B4B-A7EA-8C8A109D35D3}"/>
              </a:ext>
            </a:extLst>
          </p:cNvPr>
          <p:cNvSpPr txBox="1"/>
          <p:nvPr/>
        </p:nvSpPr>
        <p:spPr>
          <a:xfrm>
            <a:off x="457200" y="1282243"/>
            <a:ext cx="6934692" cy="3154710"/>
          </a:xfrm>
          <a:prstGeom prst="rect">
            <a:avLst/>
          </a:prstGeom>
        </p:spPr>
        <p:txBody>
          <a:bodyPr vert="horz" wrap="square" lIns="0" tIns="0" rIns="0" bIns="0" rtlCol="0">
            <a:spAutoFit/>
          </a:bodyPr>
          <a:lstStyle/>
          <a:p>
            <a:pPr fontAlgn="base">
              <a:spcBef>
                <a:spcPts val="900"/>
              </a:spcBef>
            </a:pPr>
            <a:r>
              <a:rPr lang="en-US" sz="1400" dirty="0"/>
              <a:t>In today’s real estate market, setting the right price for your house is one of the most valuable things you can do. According to </a:t>
            </a:r>
            <a:r>
              <a:rPr lang="en-US" sz="1400" i="1" dirty="0"/>
              <a:t>CoreLogic</a:t>
            </a:r>
            <a:r>
              <a:rPr lang="en-US" sz="1400" dirty="0"/>
              <a:t>, existing home prices nationwide are expected to increase by </a:t>
            </a:r>
            <a:r>
              <a:rPr lang="en-US" sz="1400" b="1" dirty="0"/>
              <a:t>3.3% this year</a:t>
            </a:r>
            <a:r>
              <a:rPr lang="en-US" sz="1400" dirty="0"/>
              <a:t>. This means experts anticipate home values will continue climbing going forward. </a:t>
            </a:r>
            <a:br>
              <a:rPr lang="en-US" sz="800" dirty="0"/>
            </a:br>
            <a:br>
              <a:rPr lang="en-US" sz="800" dirty="0"/>
            </a:br>
            <a:r>
              <a:rPr lang="en-US" sz="1400" dirty="0"/>
              <a:t>When it comes to pricing your house, the goal is to increase visibility and drive more buyers your way. Instead of trying to win the negotiation with one buyer, you should price your house so that </a:t>
            </a:r>
            <a:r>
              <a:rPr lang="en-US" sz="1400" b="1" dirty="0"/>
              <a:t>demand is maximized,</a:t>
            </a:r>
            <a:r>
              <a:rPr lang="en-US" sz="1400" dirty="0"/>
              <a:t> and more buyers want to take a look.</a:t>
            </a:r>
          </a:p>
          <a:p>
            <a:pPr fontAlgn="base">
              <a:spcBef>
                <a:spcPts val="900"/>
              </a:spcBef>
            </a:pPr>
            <a:r>
              <a:rPr lang="en-US" sz="1400" dirty="0"/>
              <a:t>As a seller, you might be thinking about pricing your house on the high end while so many of today’s buyers are searching harder than ever just to find a home to purchase. But here’s the thing – a high price tag does not mean you’re going to cash in big on the sale. It’s actually more likely to </a:t>
            </a:r>
            <a:r>
              <a:rPr lang="en-US" sz="1400" b="1" dirty="0"/>
              <a:t>deter buyers</a:t>
            </a:r>
            <a:r>
              <a:rPr lang="en-US" sz="1400" dirty="0"/>
              <a:t>.</a:t>
            </a:r>
          </a:p>
          <a:p>
            <a:pPr fontAlgn="base">
              <a:spcBef>
                <a:spcPts val="900"/>
              </a:spcBef>
            </a:pPr>
            <a:r>
              <a:rPr lang="en-US" sz="1400" dirty="0"/>
              <a:t>Even today, when there are so few houses for sale, your house is more likely to sit on the market longer or require a price drop that can send buyers running if it isn’t set just right.</a:t>
            </a:r>
          </a:p>
        </p:txBody>
      </p:sp>
      <p:sp>
        <p:nvSpPr>
          <p:cNvPr id="3" name="object 4">
            <a:extLst>
              <a:ext uri="{FF2B5EF4-FFF2-40B4-BE49-F238E27FC236}">
                <a16:creationId xmlns:a16="http://schemas.microsoft.com/office/drawing/2014/main" id="{7B2F89FC-4F3D-3749-AAD8-0FE39F3A2398}"/>
              </a:ext>
            </a:extLst>
          </p:cNvPr>
          <p:cNvSpPr txBox="1"/>
          <p:nvPr/>
        </p:nvSpPr>
        <p:spPr>
          <a:xfrm>
            <a:off x="457199" y="7543800"/>
            <a:ext cx="6921993" cy="2169825"/>
          </a:xfrm>
          <a:prstGeom prst="rect">
            <a:avLst/>
          </a:prstGeom>
        </p:spPr>
        <p:txBody>
          <a:bodyPr vert="horz" wrap="square" lIns="0" tIns="0" rIns="0" bIns="0" rtlCol="0">
            <a:spAutoFit/>
          </a:bodyPr>
          <a:lstStyle/>
          <a:p>
            <a:pPr fontAlgn="base">
              <a:spcBef>
                <a:spcPts val="900"/>
              </a:spcBef>
            </a:pPr>
            <a:r>
              <a:rPr lang="en-US" sz="1400" dirty="0"/>
              <a:t>It’s important to work with a trusted real estate professional to make sure your house is priced correctly. When you price it competitively, you won’t be negotiating with one buyer. Instead, you’ll have multiple buyers competing for the house, potentially increasing the final sale price. </a:t>
            </a:r>
          </a:p>
          <a:p>
            <a:pPr fontAlgn="base">
              <a:spcBef>
                <a:spcPts val="900"/>
              </a:spcBef>
            </a:pPr>
            <a:r>
              <a:rPr lang="en-US" sz="1400" b="1" dirty="0">
                <a:solidFill>
                  <a:srgbClr val="00B0F0"/>
                </a:solidFill>
              </a:rPr>
              <a:t>Bottom Line</a:t>
            </a:r>
          </a:p>
          <a:p>
            <a:pPr fontAlgn="base">
              <a:spcBef>
                <a:spcPts val="900"/>
              </a:spcBef>
            </a:pPr>
            <a:r>
              <a:rPr lang="en-US" sz="1400" dirty="0"/>
              <a:t>The key is to make sure your house is priced to sell immediately. This way, it will be seen by the most buyers. More than one of them may be interested, and it will be more likely to sell at a competitive price. Let's connect to price your house correctly from the start so you can maximize your exposure and your return.</a:t>
            </a:r>
            <a:br>
              <a:rPr lang="en-US" sz="1400" dirty="0"/>
            </a:br>
            <a:endParaRPr lang="en-US" sz="1400" dirty="0">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FB2F2566-B892-644E-B11A-3079744B48FE}"/>
              </a:ext>
            </a:extLst>
          </p:cNvPr>
          <p:cNvGrpSpPr/>
          <p:nvPr/>
        </p:nvGrpSpPr>
        <p:grpSpPr>
          <a:xfrm>
            <a:off x="228600" y="457200"/>
            <a:ext cx="7313565" cy="612648"/>
            <a:chOff x="229423" y="4349652"/>
            <a:chExt cx="7313565" cy="612648"/>
          </a:xfrm>
        </p:grpSpPr>
        <p:sp>
          <p:nvSpPr>
            <p:cNvPr id="22" name="object 5">
              <a:extLst>
                <a:ext uri="{FF2B5EF4-FFF2-40B4-BE49-F238E27FC236}">
                  <a16:creationId xmlns:a16="http://schemas.microsoft.com/office/drawing/2014/main" id="{95CCC9D1-9885-7F43-965D-1D977F469D7B}"/>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23" name="object 6">
              <a:extLst>
                <a:ext uri="{FF2B5EF4-FFF2-40B4-BE49-F238E27FC236}">
                  <a16:creationId xmlns:a16="http://schemas.microsoft.com/office/drawing/2014/main" id="{4B4570F5-081C-1E4F-A76A-1FC539DDE7D5}"/>
                </a:ext>
              </a:extLst>
            </p:cNvPr>
            <p:cNvSpPr/>
            <p:nvPr/>
          </p:nvSpPr>
          <p:spPr>
            <a:xfrm>
              <a:off x="457972" y="4851699"/>
              <a:ext cx="6856466" cy="2539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24" name="object 7">
              <a:extLst>
                <a:ext uri="{FF2B5EF4-FFF2-40B4-BE49-F238E27FC236}">
                  <a16:creationId xmlns:a16="http://schemas.microsoft.com/office/drawing/2014/main" id="{18CE165C-D6F9-D44B-96EC-B35B66EA5C42}"/>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Why Pricing Your House Right Matters</a:t>
              </a:r>
            </a:p>
          </p:txBody>
        </p:sp>
      </p:grpSp>
      <p:sp>
        <p:nvSpPr>
          <p:cNvPr id="46" name="TextBox 45">
            <a:extLst>
              <a:ext uri="{FF2B5EF4-FFF2-40B4-BE49-F238E27FC236}">
                <a16:creationId xmlns:a16="http://schemas.microsoft.com/office/drawing/2014/main" id="{20B3ECF4-6FE7-D746-8BB9-3C1DCAEE1DD3}"/>
              </a:ext>
            </a:extLst>
          </p:cNvPr>
          <p:cNvSpPr txBox="1"/>
          <p:nvPr/>
        </p:nvSpPr>
        <p:spPr>
          <a:xfrm>
            <a:off x="7239000" y="9598223"/>
            <a:ext cx="381000" cy="307777"/>
          </a:xfrm>
          <a:prstGeom prst="rect">
            <a:avLst/>
          </a:prstGeom>
          <a:noFill/>
        </p:spPr>
        <p:txBody>
          <a:bodyPr wrap="square" rtlCol="0">
            <a:spAutoFit/>
          </a:bodyPr>
          <a:lstStyle/>
          <a:p>
            <a:r>
              <a:rPr lang="en-US" sz="1400" dirty="0"/>
              <a:t>18</a:t>
            </a:r>
          </a:p>
        </p:txBody>
      </p:sp>
      <p:pic>
        <p:nvPicPr>
          <p:cNvPr id="5" name="Picture 4">
            <a:extLst>
              <a:ext uri="{FF2B5EF4-FFF2-40B4-BE49-F238E27FC236}">
                <a16:creationId xmlns:a16="http://schemas.microsoft.com/office/drawing/2014/main" id="{61865D26-0F49-4640-9087-035C39037CA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28600" y="4649348"/>
            <a:ext cx="7305110" cy="2513452"/>
          </a:xfrm>
          <a:prstGeom prst="rect">
            <a:avLst/>
          </a:prstGeom>
        </p:spPr>
      </p:pic>
    </p:spTree>
    <p:extLst>
      <p:ext uri="{BB962C8B-B14F-4D97-AF65-F5344CB8AC3E}">
        <p14:creationId xmlns:p14="http://schemas.microsoft.com/office/powerpoint/2010/main" val="155957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1EC480-801F-5245-9E5F-6FDE58D16288}"/>
              </a:ext>
            </a:extLst>
          </p:cNvPr>
          <p:cNvSpPr txBox="1"/>
          <p:nvPr/>
        </p:nvSpPr>
        <p:spPr>
          <a:xfrm>
            <a:off x="7239000" y="9598223"/>
            <a:ext cx="381000" cy="307777"/>
          </a:xfrm>
          <a:prstGeom prst="rect">
            <a:avLst/>
          </a:prstGeom>
          <a:noFill/>
        </p:spPr>
        <p:txBody>
          <a:bodyPr wrap="square" rtlCol="0">
            <a:spAutoFit/>
          </a:bodyPr>
          <a:lstStyle/>
          <a:p>
            <a:r>
              <a:rPr lang="en-US" sz="1400" dirty="0"/>
              <a:t>19</a:t>
            </a:r>
          </a:p>
        </p:txBody>
      </p:sp>
      <p:pic>
        <p:nvPicPr>
          <p:cNvPr id="4" name="Picture 3" descr="Graphical user interface, application, website&#10;&#10;Description automatically generated">
            <a:extLst>
              <a:ext uri="{FF2B5EF4-FFF2-40B4-BE49-F238E27FC236}">
                <a16:creationId xmlns:a16="http://schemas.microsoft.com/office/drawing/2014/main" id="{A4D98288-56C8-4644-B731-C62EFFBF3E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575"/>
          <a:stretch/>
        </p:blipFill>
        <p:spPr>
          <a:xfrm>
            <a:off x="0" y="0"/>
            <a:ext cx="7772400" cy="9598223"/>
          </a:xfrm>
          <a:prstGeom prst="rect">
            <a:avLst/>
          </a:prstGeom>
        </p:spPr>
      </p:pic>
    </p:spTree>
    <p:extLst>
      <p:ext uri="{BB962C8B-B14F-4D97-AF65-F5344CB8AC3E}">
        <p14:creationId xmlns:p14="http://schemas.microsoft.com/office/powerpoint/2010/main" val="87739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5">
            <a:extLst>
              <a:ext uri="{FF2B5EF4-FFF2-40B4-BE49-F238E27FC236}">
                <a16:creationId xmlns:a16="http://schemas.microsoft.com/office/drawing/2014/main" id="{94D5D917-BEAF-5A4B-836E-149D19647710}"/>
              </a:ext>
            </a:extLst>
          </p:cNvPr>
          <p:cNvSpPr txBox="1"/>
          <p:nvPr/>
        </p:nvSpPr>
        <p:spPr>
          <a:xfrm>
            <a:off x="655135" y="1167775"/>
            <a:ext cx="412927" cy="5842625"/>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3</a:t>
            </a:r>
            <a:endParaRPr lang="en-US" sz="800" b="1" dirty="0">
              <a:solidFill>
                <a:srgbClr val="00AEEF"/>
              </a:solidFill>
              <a:latin typeface="Calibri" panose="020F0502020204030204" pitchFamily="34" charset="0"/>
              <a:cs typeface="Calibri" panose="020F0502020204030204" pitchFamily="34" charset="0"/>
            </a:endParaRPr>
          </a:p>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5</a:t>
            </a:r>
          </a:p>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6</a:t>
            </a:r>
          </a:p>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8</a:t>
            </a:r>
          </a:p>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10</a:t>
            </a:r>
          </a:p>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11</a:t>
            </a:r>
          </a:p>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13</a:t>
            </a:r>
          </a:p>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14</a:t>
            </a:r>
          </a:p>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16</a:t>
            </a:r>
          </a:p>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17</a:t>
            </a:r>
          </a:p>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18</a:t>
            </a:r>
          </a:p>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19</a:t>
            </a:r>
          </a:p>
        </p:txBody>
      </p:sp>
      <p:sp>
        <p:nvSpPr>
          <p:cNvPr id="33" name="object 29">
            <a:extLst>
              <a:ext uri="{FF2B5EF4-FFF2-40B4-BE49-F238E27FC236}">
                <a16:creationId xmlns:a16="http://schemas.microsoft.com/office/drawing/2014/main" id="{223A554E-BAA2-B44B-B587-0F6A4A561234}"/>
              </a:ext>
            </a:extLst>
          </p:cNvPr>
          <p:cNvSpPr txBox="1"/>
          <p:nvPr/>
        </p:nvSpPr>
        <p:spPr>
          <a:xfrm>
            <a:off x="1600200" y="1202938"/>
            <a:ext cx="5933247" cy="5775940"/>
          </a:xfrm>
          <a:prstGeom prst="rect">
            <a:avLst/>
          </a:prstGeom>
        </p:spPr>
        <p:txBody>
          <a:bodyPr vert="horz" wrap="square" lIns="0" tIns="0" rIns="0" bIns="0" rtlCol="0">
            <a:spAutoFit/>
          </a:bodyPr>
          <a:lstStyle/>
          <a:p>
            <a:pPr marL="12700">
              <a:spcBef>
                <a:spcPts val="2000"/>
              </a:spcBef>
            </a:pPr>
            <a:r>
              <a:rPr lang="en-US" sz="1600" dirty="0">
                <a:latin typeface="Calibri" panose="020F0502020204030204" pitchFamily="34" charset="0"/>
                <a:cs typeface="Calibri" panose="020F0502020204030204" pitchFamily="34" charset="0"/>
              </a:rPr>
              <a:t>Why You Shouldn’t Wait to Sell Your House</a:t>
            </a:r>
          </a:p>
          <a:p>
            <a:pPr marL="12700">
              <a:spcBef>
                <a:spcPts val="2000"/>
              </a:spcBef>
            </a:pPr>
            <a:r>
              <a:rPr lang="en-US" sz="1600" dirty="0">
                <a:latin typeface="Calibri" panose="020F0502020204030204" pitchFamily="34" charset="0"/>
                <a:cs typeface="Calibri" panose="020F0502020204030204" pitchFamily="34" charset="0"/>
              </a:rPr>
              <a:t>Expert Insights on the Current Housing Market</a:t>
            </a:r>
          </a:p>
          <a:p>
            <a:pPr marL="12700">
              <a:spcBef>
                <a:spcPts val="2000"/>
              </a:spcBef>
            </a:pPr>
            <a:r>
              <a:rPr lang="en-US" sz="1600" dirty="0">
                <a:latin typeface="Calibri" panose="020F0502020204030204" pitchFamily="34" charset="0"/>
                <a:cs typeface="Calibri" panose="020F0502020204030204" pitchFamily="34" charset="0"/>
              </a:rPr>
              <a:t>How Low Inventory Is a Win for Sellers</a:t>
            </a:r>
          </a:p>
          <a:p>
            <a:pPr marL="12700">
              <a:spcBef>
                <a:spcPts val="2000"/>
              </a:spcBef>
            </a:pPr>
            <a:r>
              <a:rPr lang="en-US" sz="1600" dirty="0">
                <a:latin typeface="Calibri" panose="020F0502020204030204" pitchFamily="34" charset="0"/>
                <a:cs typeface="Calibri" panose="020F0502020204030204" pitchFamily="34" charset="0"/>
              </a:rPr>
              <a:t>What Does 2021 Have in Store for Home Prices?</a:t>
            </a:r>
          </a:p>
          <a:p>
            <a:pPr marL="12700">
              <a:spcBef>
                <a:spcPts val="2000"/>
              </a:spcBef>
            </a:pPr>
            <a:r>
              <a:rPr lang="en-US" sz="1600" dirty="0">
                <a:latin typeface="Calibri" panose="020F0502020204030204" pitchFamily="34" charset="0"/>
                <a:cs typeface="Calibri" panose="020F0502020204030204" pitchFamily="34" charset="0"/>
              </a:rPr>
              <a:t>Leveraging Your Equity to Make a Move</a:t>
            </a:r>
          </a:p>
          <a:p>
            <a:pPr marL="12700">
              <a:spcBef>
                <a:spcPts val="2000"/>
              </a:spcBef>
            </a:pPr>
            <a:r>
              <a:rPr lang="en-US" sz="1600" dirty="0">
                <a:latin typeface="Calibri" panose="020F0502020204030204" pitchFamily="34" charset="0"/>
                <a:cs typeface="Calibri" panose="020F0502020204030204" pitchFamily="34" charset="0"/>
              </a:rPr>
              <a:t>Why People Are Moving This Season</a:t>
            </a:r>
          </a:p>
          <a:p>
            <a:pPr marL="12700">
              <a:spcBef>
                <a:spcPts val="2000"/>
              </a:spcBef>
            </a:pPr>
            <a:r>
              <a:rPr lang="en-US" sz="1600" dirty="0">
                <a:latin typeface="Calibri" panose="020F0502020204030204" pitchFamily="34" charset="0"/>
                <a:cs typeface="Calibri" panose="020F0502020204030204" pitchFamily="34" charset="0"/>
              </a:rPr>
              <a:t>Should I Renovate My House Before I Sell It?</a:t>
            </a:r>
          </a:p>
          <a:p>
            <a:pPr marL="12700">
              <a:spcBef>
                <a:spcPts val="2000"/>
              </a:spcBef>
            </a:pPr>
            <a:r>
              <a:rPr lang="en-US" sz="1600" dirty="0">
                <a:solidFill>
                  <a:srgbClr val="231F20"/>
                </a:solidFill>
                <a:latin typeface="Calibri" panose="020F0502020204030204" pitchFamily="34" charset="0"/>
                <a:cs typeface="Calibri" panose="020F0502020204030204" pitchFamily="34" charset="0"/>
              </a:rPr>
              <a:t>If I Sell Now, Where Will I Go?</a:t>
            </a:r>
          </a:p>
          <a:p>
            <a:pPr marL="12700">
              <a:spcBef>
                <a:spcPts val="2000"/>
              </a:spcBef>
            </a:pPr>
            <a:r>
              <a:rPr lang="en-US" sz="1600" dirty="0">
                <a:solidFill>
                  <a:srgbClr val="231F20"/>
                </a:solidFill>
                <a:latin typeface="Calibri" panose="020F0502020204030204" pitchFamily="34" charset="0"/>
                <a:cs typeface="Calibri" panose="020F0502020204030204" pitchFamily="34" charset="0"/>
              </a:rPr>
              <a:t>It Pays to Sell with a Real Estate Agent</a:t>
            </a:r>
            <a:endParaRPr lang="en-US" sz="1600" dirty="0">
              <a:latin typeface="Calibri" panose="020F0502020204030204" pitchFamily="34" charset="0"/>
              <a:cs typeface="Calibri" panose="020F0502020204030204" pitchFamily="34" charset="0"/>
            </a:endParaRPr>
          </a:p>
          <a:p>
            <a:pPr marL="12700">
              <a:spcBef>
                <a:spcPts val="2000"/>
              </a:spcBef>
            </a:pPr>
            <a:r>
              <a:rPr lang="en-US" sz="1600" dirty="0">
                <a:solidFill>
                  <a:srgbClr val="231F20"/>
                </a:solidFill>
                <a:latin typeface="Calibri" panose="020F0502020204030204" pitchFamily="34" charset="0"/>
                <a:cs typeface="Calibri" panose="020F0502020204030204" pitchFamily="34" charset="0"/>
              </a:rPr>
              <a:t>Selling Your House with Today’s Technology</a:t>
            </a:r>
          </a:p>
          <a:p>
            <a:pPr marL="12700">
              <a:spcBef>
                <a:spcPts val="2000"/>
              </a:spcBef>
            </a:pPr>
            <a:r>
              <a:rPr lang="en-US" sz="1600" dirty="0">
                <a:solidFill>
                  <a:srgbClr val="231F20"/>
                </a:solidFill>
                <a:latin typeface="Calibri" panose="020F0502020204030204" pitchFamily="34" charset="0"/>
                <a:cs typeface="Calibri" panose="020F0502020204030204" pitchFamily="34" charset="0"/>
              </a:rPr>
              <a:t>Why Pricing Your House Right Matters</a:t>
            </a:r>
          </a:p>
          <a:p>
            <a:pPr marL="12700">
              <a:spcBef>
                <a:spcPts val="2000"/>
              </a:spcBef>
            </a:pPr>
            <a:r>
              <a:rPr lang="en-US" sz="1600" dirty="0">
                <a:latin typeface="Calibri" panose="020F0502020204030204" pitchFamily="34" charset="0"/>
                <a:cs typeface="Calibri" panose="020F0502020204030204" pitchFamily="34" charset="0"/>
              </a:rPr>
              <a:t>Reasons to Hire a Real Estate Professional</a:t>
            </a:r>
          </a:p>
        </p:txBody>
      </p:sp>
      <p:sp>
        <p:nvSpPr>
          <p:cNvPr id="36" name="object 7">
            <a:extLst>
              <a:ext uri="{FF2B5EF4-FFF2-40B4-BE49-F238E27FC236}">
                <a16:creationId xmlns:a16="http://schemas.microsoft.com/office/drawing/2014/main" id="{61E4FCF6-457D-7145-88FA-F58ED08BE3ED}"/>
              </a:ext>
            </a:extLst>
          </p:cNvPr>
          <p:cNvSpPr txBox="1">
            <a:spLocks/>
          </p:cNvSpPr>
          <p:nvPr/>
        </p:nvSpPr>
        <p:spPr>
          <a:xfrm>
            <a:off x="457200" y="284535"/>
            <a:ext cx="6858000" cy="782265"/>
          </a:xfrm>
          <a:prstGeom prst="rect">
            <a:avLst/>
          </a:prstGeom>
        </p:spPr>
        <p:txBody>
          <a:bodyPr vert="horz" wrap="square" lIns="0" tIns="12700" rIns="0" bIns="0" rtlCol="0">
            <a:spAutoFit/>
          </a:bodyPr>
          <a:lstStyle>
            <a:lvl1pPr>
              <a:defRPr b="0" i="0">
                <a:latin typeface="Calibri" panose="020F0502020204030204" pitchFamily="34" charset="0"/>
                <a:ea typeface="+mj-ea"/>
                <a:cs typeface="Calibri" panose="020F0502020204030204" pitchFamily="34" charset="0"/>
              </a:defRPr>
            </a:lvl1pPr>
          </a:lstStyle>
          <a:p>
            <a:pPr marL="12700" algn="ctr" defTabSz="914400">
              <a:spcBef>
                <a:spcPts val="100"/>
              </a:spcBef>
            </a:pPr>
            <a:r>
              <a:rPr lang="en-US" sz="5000" b="1" kern="0" dirty="0">
                <a:solidFill>
                  <a:schemeClr val="tx1"/>
                </a:solidFill>
                <a:latin typeface="+mj-lt"/>
              </a:rPr>
              <a:t>TABLE OF CONTENTS</a:t>
            </a:r>
          </a:p>
        </p:txBody>
      </p:sp>
      <p:cxnSp>
        <p:nvCxnSpPr>
          <p:cNvPr id="37" name="Straight Connector 36">
            <a:extLst>
              <a:ext uri="{FF2B5EF4-FFF2-40B4-BE49-F238E27FC236}">
                <a16:creationId xmlns:a16="http://schemas.microsoft.com/office/drawing/2014/main" id="{329B6A78-2B0E-174C-BE9F-EE86DF682D51}"/>
              </a:ext>
            </a:extLst>
          </p:cNvPr>
          <p:cNvCxnSpPr>
            <a:cxnSpLocks/>
          </p:cNvCxnSpPr>
          <p:nvPr/>
        </p:nvCxnSpPr>
        <p:spPr>
          <a:xfrm>
            <a:off x="1315909" y="1167775"/>
            <a:ext cx="0" cy="5766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59819FF-3C9F-3646-8C1C-73BC249AECB5}"/>
              </a:ext>
            </a:extLst>
          </p:cNvPr>
          <p:cNvSpPr txBox="1"/>
          <p:nvPr/>
        </p:nvSpPr>
        <p:spPr>
          <a:xfrm>
            <a:off x="7315200" y="9604248"/>
            <a:ext cx="304800" cy="307777"/>
          </a:xfrm>
          <a:prstGeom prst="rect">
            <a:avLst/>
          </a:prstGeom>
          <a:noFill/>
        </p:spPr>
        <p:txBody>
          <a:bodyPr wrap="square" rtlCol="0">
            <a:spAutoFit/>
          </a:bodyPr>
          <a:lstStyle/>
          <a:p>
            <a:r>
              <a:rPr lang="en-US" sz="1400" dirty="0"/>
              <a:t>2</a:t>
            </a:r>
          </a:p>
        </p:txBody>
      </p:sp>
      <p:pic>
        <p:nvPicPr>
          <p:cNvPr id="4" name="Picture 3" descr="A close - up of a tree&#10;&#10;Description automatically generated with low confidence">
            <a:extLst>
              <a:ext uri="{FF2B5EF4-FFF2-40B4-BE49-F238E27FC236}">
                <a16:creationId xmlns:a16="http://schemas.microsoft.com/office/drawing/2014/main" id="{EFCFCAA7-8EEE-0D45-BBD3-9072041C62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111375"/>
            <a:ext cx="7772400" cy="2337425"/>
          </a:xfrm>
          <a:prstGeom prst="rect">
            <a:avLst/>
          </a:prstGeom>
        </p:spPr>
      </p:pic>
    </p:spTree>
    <p:extLst>
      <p:ext uri="{BB962C8B-B14F-4D97-AF65-F5344CB8AC3E}">
        <p14:creationId xmlns:p14="http://schemas.microsoft.com/office/powerpoint/2010/main" val="3430060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F34D1B4C-2A6B-3D43-B73E-A30DBD9C4CDE}"/>
              </a:ext>
            </a:extLst>
          </p:cNvPr>
          <p:cNvSpPr>
            <a:spLocks noChangeArrowheads="1"/>
          </p:cNvSpPr>
          <p:nvPr/>
        </p:nvSpPr>
        <p:spPr bwMode="auto">
          <a:xfrm>
            <a:off x="381000" y="1018669"/>
            <a:ext cx="7437436" cy="86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70" tIns="50935" rIns="101870" bIns="50935">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ts val="900"/>
              </a:spcBef>
              <a:buNone/>
            </a:pPr>
            <a:r>
              <a:rPr lang="en-US" altLang="en-US" sz="1401" dirty="0"/>
              <a:t>I’</a:t>
            </a:r>
            <a:r>
              <a:rPr lang="en-US" altLang="ja-JP" sz="1401" dirty="0"/>
              <a:t>m sure you have questions and concerns about the real estate process.</a:t>
            </a:r>
          </a:p>
          <a:p>
            <a:pPr>
              <a:spcBef>
                <a:spcPts val="900"/>
              </a:spcBef>
              <a:buNone/>
            </a:pPr>
            <a:r>
              <a:rPr lang="en-US" altLang="ja-JP" sz="1401" dirty="0"/>
              <a:t>I’d love to talk with you about what you read here and help you on the path to selling your house. My contact information is below, and I look forward to working with you</a:t>
            </a:r>
            <a:r>
              <a:rPr lang="is-IS" altLang="ja-JP" sz="1401" dirty="0"/>
              <a:t>.</a:t>
            </a:r>
            <a:endParaRPr lang="en-US" altLang="en-US" sz="1401" dirty="0"/>
          </a:p>
        </p:txBody>
      </p:sp>
      <p:sp>
        <p:nvSpPr>
          <p:cNvPr id="6" name="TextBox 12">
            <a:extLst>
              <a:ext uri="{FF2B5EF4-FFF2-40B4-BE49-F238E27FC236}">
                <a16:creationId xmlns:a16="http://schemas.microsoft.com/office/drawing/2014/main" id="{CAC1AF1E-95E0-C145-A158-A2D2D4D7B850}"/>
              </a:ext>
            </a:extLst>
          </p:cNvPr>
          <p:cNvSpPr txBox="1">
            <a:spLocks noChangeArrowheads="1"/>
          </p:cNvSpPr>
          <p:nvPr/>
        </p:nvSpPr>
        <p:spPr bwMode="auto">
          <a:xfrm>
            <a:off x="1958180" y="6705602"/>
            <a:ext cx="3322639" cy="204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70" tIns="50935" rIns="101870" bIns="50935">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r">
              <a:spcBef>
                <a:spcPct val="0"/>
              </a:spcBef>
              <a:buNone/>
            </a:pPr>
            <a:r>
              <a:rPr lang="en-US" altLang="en-US" sz="1799" b="1" dirty="0"/>
              <a:t>KARYN MURPHY</a:t>
            </a:r>
          </a:p>
          <a:p>
            <a:pPr algn="r">
              <a:spcBef>
                <a:spcPct val="0"/>
              </a:spcBef>
              <a:buNone/>
            </a:pPr>
            <a:r>
              <a:rPr lang="en-US" altLang="en-US" sz="1799" dirty="0"/>
              <a:t>Owner/Managing Broker</a:t>
            </a:r>
          </a:p>
          <a:p>
            <a:pPr algn="r">
              <a:spcBef>
                <a:spcPct val="0"/>
              </a:spcBef>
              <a:buNone/>
            </a:pPr>
            <a:r>
              <a:rPr lang="en-US" altLang="en-US" sz="1799" dirty="0"/>
              <a:t>KamBri Realty, LLC</a:t>
            </a:r>
          </a:p>
          <a:p>
            <a:pPr algn="r">
              <a:spcBef>
                <a:spcPct val="0"/>
              </a:spcBef>
              <a:buNone/>
            </a:pPr>
            <a:r>
              <a:rPr lang="en-US" altLang="en-US" sz="1799" dirty="0"/>
              <a:t>Mokena, IL</a:t>
            </a:r>
            <a:br>
              <a:rPr lang="en-US" altLang="en-US" sz="1799" dirty="0"/>
            </a:br>
            <a:r>
              <a:rPr lang="en-US" altLang="en-US" sz="1799" dirty="0"/>
              <a:t>KarynMurphyKBR.com</a:t>
            </a:r>
          </a:p>
          <a:p>
            <a:pPr algn="r">
              <a:spcBef>
                <a:spcPct val="0"/>
              </a:spcBef>
              <a:buNone/>
            </a:pPr>
            <a:br>
              <a:rPr lang="en-US" altLang="en-US" sz="1799" dirty="0"/>
            </a:br>
            <a:r>
              <a:rPr lang="en-US" altLang="en-US" sz="1799" dirty="0"/>
              <a:t>(708)278-6996</a:t>
            </a:r>
          </a:p>
        </p:txBody>
      </p:sp>
      <p:cxnSp>
        <p:nvCxnSpPr>
          <p:cNvPr id="8" name="Straight Connector 18">
            <a:extLst>
              <a:ext uri="{FF2B5EF4-FFF2-40B4-BE49-F238E27FC236}">
                <a16:creationId xmlns:a16="http://schemas.microsoft.com/office/drawing/2014/main" id="{23135E60-A910-C64C-A215-972030185F4D}"/>
              </a:ext>
            </a:extLst>
          </p:cNvPr>
          <p:cNvCxnSpPr>
            <a:cxnSpLocks/>
          </p:cNvCxnSpPr>
          <p:nvPr/>
        </p:nvCxnSpPr>
        <p:spPr bwMode="auto">
          <a:xfrm>
            <a:off x="-1" y="2201863"/>
            <a:ext cx="7772401" cy="0"/>
          </a:xfrm>
          <a:prstGeom prst="line">
            <a:avLst/>
          </a:prstGeom>
          <a:noFill/>
          <a:ln w="63500">
            <a:solidFill>
              <a:srgbClr val="00B0F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Straight Connector 19">
            <a:extLst>
              <a:ext uri="{FF2B5EF4-FFF2-40B4-BE49-F238E27FC236}">
                <a16:creationId xmlns:a16="http://schemas.microsoft.com/office/drawing/2014/main" id="{B4882E7E-3942-BA48-BBF3-9B4D534017E1}"/>
              </a:ext>
            </a:extLst>
          </p:cNvPr>
          <p:cNvCxnSpPr>
            <a:cxnSpLocks/>
          </p:cNvCxnSpPr>
          <p:nvPr/>
        </p:nvCxnSpPr>
        <p:spPr bwMode="auto">
          <a:xfrm>
            <a:off x="-1" y="6477000"/>
            <a:ext cx="7772401" cy="0"/>
          </a:xfrm>
          <a:prstGeom prst="line">
            <a:avLst/>
          </a:prstGeom>
          <a:noFill/>
          <a:ln w="63500">
            <a:solidFill>
              <a:srgbClr val="00B0F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10" name="Group 9">
            <a:extLst>
              <a:ext uri="{FF2B5EF4-FFF2-40B4-BE49-F238E27FC236}">
                <a16:creationId xmlns:a16="http://schemas.microsoft.com/office/drawing/2014/main" id="{A013C385-B406-284E-AE22-37983642A50F}"/>
              </a:ext>
            </a:extLst>
          </p:cNvPr>
          <p:cNvGrpSpPr/>
          <p:nvPr/>
        </p:nvGrpSpPr>
        <p:grpSpPr>
          <a:xfrm>
            <a:off x="258764" y="9491492"/>
            <a:ext cx="2115269" cy="342918"/>
            <a:chOff x="258763" y="9445002"/>
            <a:chExt cx="2115269" cy="342918"/>
          </a:xfrm>
        </p:grpSpPr>
        <p:pic>
          <p:nvPicPr>
            <p:cNvPr id="11" name="Picture 10">
              <a:extLst>
                <a:ext uri="{FF2B5EF4-FFF2-40B4-BE49-F238E27FC236}">
                  <a16:creationId xmlns:a16="http://schemas.microsoft.com/office/drawing/2014/main" id="{7D8FB69B-5081-0E47-9386-5E81314639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8763" y="9445002"/>
              <a:ext cx="325333" cy="342918"/>
            </a:xfrm>
            <a:prstGeom prst="rect">
              <a:avLst/>
            </a:prstGeom>
          </p:spPr>
        </p:pic>
        <p:sp>
          <p:nvSpPr>
            <p:cNvPr id="12" name="TextBox 11">
              <a:extLst>
                <a:ext uri="{FF2B5EF4-FFF2-40B4-BE49-F238E27FC236}">
                  <a16:creationId xmlns:a16="http://schemas.microsoft.com/office/drawing/2014/main" id="{5EB23832-60DE-B34E-B72D-FCC454FF8CEA}"/>
                </a:ext>
              </a:extLst>
            </p:cNvPr>
            <p:cNvSpPr txBox="1"/>
            <p:nvPr/>
          </p:nvSpPr>
          <p:spPr>
            <a:xfrm>
              <a:off x="512088" y="9535507"/>
              <a:ext cx="1861944" cy="246349"/>
            </a:xfrm>
            <a:prstGeom prst="rect">
              <a:avLst/>
            </a:prstGeom>
            <a:noFill/>
          </p:spPr>
          <p:txBody>
            <a:bodyPr wrap="square" rtlCol="0">
              <a:spAutoFit/>
            </a:bodyPr>
            <a:lstStyle/>
            <a:p>
              <a:r>
                <a:rPr lang="en-US" sz="1001" dirty="0">
                  <a:latin typeface="Calibri" panose="020F0502020204030204" pitchFamily="34" charset="0"/>
                  <a:cs typeface="Calibri" panose="020F0502020204030204" pitchFamily="34" charset="0"/>
                </a:rPr>
                <a:t>Equal Housing Opportunity</a:t>
              </a:r>
            </a:p>
          </p:txBody>
        </p:sp>
      </p:grpSp>
      <p:sp>
        <p:nvSpPr>
          <p:cNvPr id="14" name="Rectangle 1">
            <a:extLst>
              <a:ext uri="{FF2B5EF4-FFF2-40B4-BE49-F238E27FC236}">
                <a16:creationId xmlns:a16="http://schemas.microsoft.com/office/drawing/2014/main" id="{844DF073-60DC-554A-8BB6-CA737C069A51}"/>
              </a:ext>
            </a:extLst>
          </p:cNvPr>
          <p:cNvSpPr>
            <a:spLocks noChangeArrowheads="1"/>
          </p:cNvSpPr>
          <p:nvPr/>
        </p:nvSpPr>
        <p:spPr bwMode="auto">
          <a:xfrm>
            <a:off x="381000" y="290338"/>
            <a:ext cx="6477000" cy="59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70" tIns="50935" rIns="101870" bIns="50935">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b="1" dirty="0">
                <a:solidFill>
                  <a:srgbClr val="00AEEF"/>
                </a:solidFill>
              </a:rPr>
              <a:t>CONTACT ME </a:t>
            </a:r>
            <a:r>
              <a:rPr lang="en-US" altLang="en-US" b="1" dirty="0"/>
              <a:t>TO TALK MORE</a:t>
            </a:r>
          </a:p>
        </p:txBody>
      </p:sp>
      <p:pic>
        <p:nvPicPr>
          <p:cNvPr id="16" name="Picture 15">
            <a:extLst>
              <a:ext uri="{FF2B5EF4-FFF2-40B4-BE49-F238E27FC236}">
                <a16:creationId xmlns:a16="http://schemas.microsoft.com/office/drawing/2014/main" id="{720FD2B5-68FC-6148-8DC6-42F9176A2B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2286003"/>
            <a:ext cx="7772401" cy="4108431"/>
          </a:xfrm>
          <a:prstGeom prst="rect">
            <a:avLst/>
          </a:prstGeom>
        </p:spPr>
      </p:pic>
      <p:pic>
        <p:nvPicPr>
          <p:cNvPr id="3" name="Picture 2" descr="A person with blonde hair&#10;&#10;Description automatically generated with low confidence">
            <a:extLst>
              <a:ext uri="{FF2B5EF4-FFF2-40B4-BE49-F238E27FC236}">
                <a16:creationId xmlns:a16="http://schemas.microsoft.com/office/drawing/2014/main" id="{FEACB98B-6068-4203-9326-A13E17CF56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480" y="6768214"/>
            <a:ext cx="1600200" cy="2567431"/>
          </a:xfrm>
          <a:prstGeom prst="rect">
            <a:avLst/>
          </a:prstGeom>
        </p:spPr>
      </p:pic>
      <p:pic>
        <p:nvPicPr>
          <p:cNvPr id="15" name="Picture 14" descr="Logo, company name&#10;&#10;Description automatically generated">
            <a:extLst>
              <a:ext uri="{FF2B5EF4-FFF2-40B4-BE49-F238E27FC236}">
                <a16:creationId xmlns:a16="http://schemas.microsoft.com/office/drawing/2014/main" id="{A453E6A0-965D-4DD5-B2A0-69B7C6060A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720" y="6527927"/>
            <a:ext cx="2438405" cy="3048006"/>
          </a:xfrm>
          <a:prstGeom prst="rect">
            <a:avLst/>
          </a:prstGeom>
        </p:spPr>
      </p:pic>
    </p:spTree>
    <p:extLst>
      <p:ext uri="{BB962C8B-B14F-4D97-AF65-F5344CB8AC3E}">
        <p14:creationId xmlns:p14="http://schemas.microsoft.com/office/powerpoint/2010/main" val="1856986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uilding, outdoor, stone&#10;&#10;Description automatically generated">
            <a:extLst>
              <a:ext uri="{FF2B5EF4-FFF2-40B4-BE49-F238E27FC236}">
                <a16:creationId xmlns:a16="http://schemas.microsoft.com/office/drawing/2014/main" id="{CC411564-6F4F-584A-A513-EC48C0C54B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7772400" cy="4038599"/>
          </a:xfrm>
          <a:prstGeom prst="rect">
            <a:avLst/>
          </a:prstGeom>
        </p:spPr>
      </p:pic>
      <p:sp>
        <p:nvSpPr>
          <p:cNvPr id="3" name="object 2">
            <a:extLst>
              <a:ext uri="{FF2B5EF4-FFF2-40B4-BE49-F238E27FC236}">
                <a16:creationId xmlns:a16="http://schemas.microsoft.com/office/drawing/2014/main" id="{E5912B10-FC06-0D49-B370-888D99586B32}"/>
              </a:ext>
            </a:extLst>
          </p:cNvPr>
          <p:cNvSpPr txBox="1"/>
          <p:nvPr/>
        </p:nvSpPr>
        <p:spPr>
          <a:xfrm>
            <a:off x="457200" y="4308187"/>
            <a:ext cx="6858000" cy="5216813"/>
          </a:xfrm>
          <a:prstGeom prst="rect">
            <a:avLst/>
          </a:prstGeom>
        </p:spPr>
        <p:txBody>
          <a:bodyPr vert="horz" wrap="square" lIns="0" tIns="0" rIns="0" bIns="0" rtlCol="0">
            <a:spAutoFit/>
          </a:bodyPr>
          <a:lstStyle/>
          <a:p>
            <a:pPr fontAlgn="base">
              <a:spcBef>
                <a:spcPts val="900"/>
              </a:spcBef>
            </a:pPr>
            <a:r>
              <a:rPr lang="en-US" sz="1400" dirty="0"/>
              <a:t>Selling your house when the fewest number of homes are available to buy is what puts you in the driver’s seat. With today’s high buyer traffic and low inventory of houses for sale, this power combination makes now the optimal time to sell, if you’re ready. Whether you want to move-up or downsize, here’s the breakdown on supply and demand and why this imbalance in the current housing market positions this season as the optimal time to make your next move.</a:t>
            </a:r>
          </a:p>
          <a:p>
            <a:pPr fontAlgn="base">
              <a:spcBef>
                <a:spcPts val="900"/>
              </a:spcBef>
            </a:pPr>
            <a:r>
              <a:rPr lang="en-US" sz="1400" b="1" dirty="0">
                <a:solidFill>
                  <a:srgbClr val="00B0F0"/>
                </a:solidFill>
              </a:rPr>
              <a:t>High Buyer Demand</a:t>
            </a:r>
          </a:p>
          <a:p>
            <a:pPr fontAlgn="base">
              <a:spcBef>
                <a:spcPts val="900"/>
              </a:spcBef>
            </a:pPr>
            <a:r>
              <a:rPr lang="en-US" sz="1400" dirty="0"/>
              <a:t>Buyer demand is strong right now, and buyers are active in the market. </a:t>
            </a:r>
            <a:r>
              <a:rPr lang="en-US" sz="1400" i="1" dirty="0" err="1"/>
              <a:t>ShowingTime</a:t>
            </a:r>
            <a:r>
              <a:rPr lang="en-US" sz="1400" dirty="0"/>
              <a:t>, which tracks the average number of buyer showings on residential properties, recently announced that </a:t>
            </a:r>
            <a:r>
              <a:rPr lang="en-US" sz="1400" b="1" dirty="0"/>
              <a:t>buyer showings are up 51.5%</a:t>
            </a:r>
            <a:r>
              <a:rPr lang="en-US" sz="1400" dirty="0"/>
              <a:t> compared to the same time last year. Daniil </a:t>
            </a:r>
            <a:r>
              <a:rPr lang="en-US" sz="1400" dirty="0" err="1"/>
              <a:t>Cherkasskiy</a:t>
            </a:r>
            <a:r>
              <a:rPr lang="en-US" sz="1400" dirty="0"/>
              <a:t>, </a:t>
            </a:r>
            <a:r>
              <a:rPr lang="en-US" sz="1400" i="1" dirty="0"/>
              <a:t>Chief Analytics Officer </a:t>
            </a:r>
            <a:r>
              <a:rPr lang="en-US" sz="1400" dirty="0"/>
              <a:t>at </a:t>
            </a:r>
            <a:r>
              <a:rPr lang="en-US" sz="1400" i="1" dirty="0" err="1"/>
              <a:t>ShowingTime</a:t>
            </a:r>
            <a:r>
              <a:rPr lang="en-US" sz="1400" i="1" dirty="0"/>
              <a:t>, </a:t>
            </a:r>
            <a:r>
              <a:rPr lang="en-US" sz="1400" dirty="0"/>
              <a:t>notes:</a:t>
            </a:r>
          </a:p>
          <a:p>
            <a:pPr lvl="1" fontAlgn="base">
              <a:spcBef>
                <a:spcPts val="900"/>
              </a:spcBef>
            </a:pPr>
            <a:r>
              <a:rPr lang="en-US" sz="1400" i="1" dirty="0"/>
              <a:t>“As anticipated, </a:t>
            </a:r>
            <a:r>
              <a:rPr lang="en-US" sz="1400" b="1" i="1" dirty="0"/>
              <a:t>demand for real estate remains elevated </a:t>
            </a:r>
            <a:r>
              <a:rPr lang="en-US" sz="1400" i="1" dirty="0"/>
              <a:t>and continues to be affected by low levels of inventory…On average, </a:t>
            </a:r>
            <a:r>
              <a:rPr lang="en-US" sz="1400" b="1" i="1" dirty="0"/>
              <a:t>each home is getting 50 percent or more requests </a:t>
            </a:r>
            <a:r>
              <a:rPr lang="en-US" sz="1400" i="1" dirty="0"/>
              <a:t>this year compared to January of last year. As we head into the busy season, it’s likely we’ll push into even more extreme territory until the supply starts catching up</a:t>
            </a:r>
            <a:br>
              <a:rPr lang="en-US" sz="1400" i="1" dirty="0"/>
            </a:br>
            <a:r>
              <a:rPr lang="en-US" sz="1400" i="1" dirty="0"/>
              <a:t>with demand.”</a:t>
            </a:r>
          </a:p>
          <a:p>
            <a:pPr fontAlgn="base">
              <a:spcBef>
                <a:spcPts val="900"/>
              </a:spcBef>
            </a:pPr>
            <a:r>
              <a:rPr lang="en-US" sz="1400" b="1" dirty="0">
                <a:solidFill>
                  <a:srgbClr val="00B0F0"/>
                </a:solidFill>
              </a:rPr>
              <a:t>Low Inventory of Houses for Sale</a:t>
            </a:r>
          </a:p>
          <a:p>
            <a:pPr fontAlgn="base">
              <a:spcBef>
                <a:spcPts val="900"/>
              </a:spcBef>
            </a:pPr>
            <a:r>
              <a:rPr lang="en-US" sz="1400" dirty="0"/>
              <a:t>Purchaser demand is so high, the market is running out of available homes for sale. Recently, </a:t>
            </a:r>
            <a:r>
              <a:rPr lang="en-US" sz="1400" i="1" dirty="0"/>
              <a:t>realtor.com</a:t>
            </a:r>
            <a:r>
              <a:rPr lang="en-US" sz="1400" dirty="0"/>
              <a:t> reported:</a:t>
            </a:r>
          </a:p>
          <a:p>
            <a:pPr lvl="1" fontAlgn="base">
              <a:spcBef>
                <a:spcPts val="900"/>
              </a:spcBef>
            </a:pPr>
            <a:r>
              <a:rPr lang="en-US" sz="1400" i="1" dirty="0"/>
              <a:t>“Nationally, the inventory of homes for sale in January decreased by 42.6% over the past year, a higher rate of decline compared to the 39.6% drop in December. This amounted to 443,000 fewer homes for sale compared to January of last year.”</a:t>
            </a:r>
          </a:p>
        </p:txBody>
      </p:sp>
      <p:grpSp>
        <p:nvGrpSpPr>
          <p:cNvPr id="21" name="Group 20">
            <a:extLst>
              <a:ext uri="{FF2B5EF4-FFF2-40B4-BE49-F238E27FC236}">
                <a16:creationId xmlns:a16="http://schemas.microsoft.com/office/drawing/2014/main" id="{B5988496-CB72-7845-AA55-C553302F300F}"/>
              </a:ext>
            </a:extLst>
          </p:cNvPr>
          <p:cNvGrpSpPr/>
          <p:nvPr/>
        </p:nvGrpSpPr>
        <p:grpSpPr>
          <a:xfrm>
            <a:off x="230235" y="3200400"/>
            <a:ext cx="7313565" cy="612648"/>
            <a:chOff x="229423" y="4349652"/>
            <a:chExt cx="7313565" cy="612648"/>
          </a:xfrm>
        </p:grpSpPr>
        <p:sp>
          <p:nvSpPr>
            <p:cNvPr id="22" name="object 5">
              <a:extLst>
                <a:ext uri="{FF2B5EF4-FFF2-40B4-BE49-F238E27FC236}">
                  <a16:creationId xmlns:a16="http://schemas.microsoft.com/office/drawing/2014/main" id="{6E2E2DDB-0C49-B446-BD10-A86947EB5171}"/>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23" name="object 6">
              <a:extLst>
                <a:ext uri="{FF2B5EF4-FFF2-40B4-BE49-F238E27FC236}">
                  <a16:creationId xmlns:a16="http://schemas.microsoft.com/office/drawing/2014/main" id="{868CD090-A091-354E-A4CA-903E3ED6F0B1}"/>
                </a:ext>
              </a:extLst>
            </p:cNvPr>
            <p:cNvSpPr/>
            <p:nvPr/>
          </p:nvSpPr>
          <p:spPr>
            <a:xfrm>
              <a:off x="457972" y="4851699"/>
              <a:ext cx="6856466" cy="2539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24" name="object 7">
              <a:extLst>
                <a:ext uri="{FF2B5EF4-FFF2-40B4-BE49-F238E27FC236}">
                  <a16:creationId xmlns:a16="http://schemas.microsoft.com/office/drawing/2014/main" id="{19CB7DEF-6157-4542-9D24-5BAC9EB02DF3}"/>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Why You Shouldn’t Wait to Sell Your House</a:t>
              </a:r>
            </a:p>
          </p:txBody>
        </p:sp>
      </p:grpSp>
      <p:sp>
        <p:nvSpPr>
          <p:cNvPr id="25" name="TextBox 24">
            <a:extLst>
              <a:ext uri="{FF2B5EF4-FFF2-40B4-BE49-F238E27FC236}">
                <a16:creationId xmlns:a16="http://schemas.microsoft.com/office/drawing/2014/main" id="{ACC480D2-C123-DA45-BD06-1794F0B0F7F2}"/>
              </a:ext>
            </a:extLst>
          </p:cNvPr>
          <p:cNvSpPr txBox="1"/>
          <p:nvPr/>
        </p:nvSpPr>
        <p:spPr>
          <a:xfrm>
            <a:off x="7315200" y="9604248"/>
            <a:ext cx="304800" cy="307777"/>
          </a:xfrm>
          <a:prstGeom prst="rect">
            <a:avLst/>
          </a:prstGeom>
          <a:noFill/>
        </p:spPr>
        <p:txBody>
          <a:bodyPr wrap="square" rtlCol="0">
            <a:spAutoFit/>
          </a:bodyPr>
          <a:lstStyle/>
          <a:p>
            <a:r>
              <a:rPr lang="en-US" sz="1400" dirty="0"/>
              <a:t>3</a:t>
            </a:r>
          </a:p>
        </p:txBody>
      </p:sp>
    </p:spTree>
    <p:extLst>
      <p:ext uri="{BB962C8B-B14F-4D97-AF65-F5344CB8AC3E}">
        <p14:creationId xmlns:p14="http://schemas.microsoft.com/office/powerpoint/2010/main" val="211971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14C412-5EE6-014B-9822-E58402F7A723}"/>
              </a:ext>
            </a:extLst>
          </p:cNvPr>
          <p:cNvSpPr txBox="1"/>
          <p:nvPr/>
        </p:nvSpPr>
        <p:spPr>
          <a:xfrm>
            <a:off x="377895" y="432688"/>
            <a:ext cx="7056881" cy="9510296"/>
          </a:xfrm>
          <a:prstGeom prst="rect">
            <a:avLst/>
          </a:prstGeom>
          <a:noFill/>
        </p:spPr>
        <p:txBody>
          <a:bodyPr wrap="square" rtlCol="0">
            <a:spAutoFit/>
          </a:bodyPr>
          <a:lstStyle/>
          <a:p>
            <a:pPr marL="12700">
              <a:spcBef>
                <a:spcPts val="900"/>
              </a:spcBef>
            </a:pPr>
            <a:r>
              <a:rPr lang="en-US" sz="1400" dirty="0"/>
              <a:t>The </a:t>
            </a:r>
            <a:r>
              <a:rPr lang="en-US" sz="1400" i="1" dirty="0"/>
              <a:t>National Association of Realtors</a:t>
            </a:r>
            <a:r>
              <a:rPr lang="en-US" sz="1400" dirty="0"/>
              <a:t> (NAR) also reveals that, while home sales are skyrocketing, the inventory of existing homes for sale is continuing to drop dramatically. Homes are essentially selling as fast as they’re hitting the market. Below is a graph of the existing inventory for sale:</a:t>
            </a:r>
            <a:br>
              <a:rPr lang="en-US" sz="1400" dirty="0"/>
            </a:br>
            <a:endParaRPr lang="en-US" sz="1400" dirty="0"/>
          </a:p>
          <a:p>
            <a:pPr marL="12700">
              <a:spcBef>
                <a:spcPts val="900"/>
              </a:spcBef>
            </a:pPr>
            <a:endParaRPr lang="en-US" sz="1400" dirty="0"/>
          </a:p>
          <a:p>
            <a:pPr marL="12700">
              <a:spcBef>
                <a:spcPts val="900"/>
              </a:spcBef>
            </a:pPr>
            <a:endParaRPr lang="en-US" sz="1400" dirty="0"/>
          </a:p>
          <a:p>
            <a:pPr marL="12700">
              <a:spcBef>
                <a:spcPts val="900"/>
              </a:spcBef>
            </a:pPr>
            <a:endParaRPr lang="en-US" sz="1400" dirty="0"/>
          </a:p>
          <a:p>
            <a:pPr marL="12700">
              <a:spcBef>
                <a:spcPts val="900"/>
              </a:spcBef>
            </a:pPr>
            <a:endParaRPr lang="en-US" sz="1400" dirty="0"/>
          </a:p>
          <a:p>
            <a:pPr marL="12700">
              <a:spcBef>
                <a:spcPts val="900"/>
              </a:spcBef>
            </a:pPr>
            <a:endParaRPr lang="en-US" sz="1400" dirty="0"/>
          </a:p>
          <a:p>
            <a:pPr marL="12700">
              <a:spcBef>
                <a:spcPts val="900"/>
              </a:spcBef>
            </a:pPr>
            <a:endParaRPr lang="en-US" sz="1400" dirty="0"/>
          </a:p>
          <a:p>
            <a:pPr marL="12700">
              <a:spcBef>
                <a:spcPts val="900"/>
              </a:spcBef>
            </a:pPr>
            <a:endParaRPr lang="en-US" sz="1400" dirty="0"/>
          </a:p>
          <a:p>
            <a:pPr marL="12700">
              <a:spcBef>
                <a:spcPts val="900"/>
              </a:spcBef>
            </a:pPr>
            <a:endParaRPr lang="en-US" sz="1400" dirty="0"/>
          </a:p>
          <a:p>
            <a:pPr marL="12700">
              <a:spcBef>
                <a:spcPts val="900"/>
              </a:spcBef>
            </a:pPr>
            <a:endParaRPr lang="en-US" sz="1400" dirty="0"/>
          </a:p>
          <a:p>
            <a:pPr marL="12700">
              <a:spcBef>
                <a:spcPts val="900"/>
              </a:spcBef>
            </a:pPr>
            <a:endParaRPr lang="en-US" sz="1400" dirty="0"/>
          </a:p>
          <a:p>
            <a:pPr marL="12700">
              <a:spcBef>
                <a:spcPts val="900"/>
              </a:spcBef>
            </a:pPr>
            <a:endParaRPr lang="en-US" sz="1400" dirty="0"/>
          </a:p>
          <a:p>
            <a:pPr marL="12700">
              <a:spcBef>
                <a:spcPts val="900"/>
              </a:spcBef>
            </a:pPr>
            <a:br>
              <a:rPr lang="en-US" sz="1400" dirty="0"/>
            </a:br>
            <a:endParaRPr lang="en-US" sz="1400" dirty="0"/>
          </a:p>
          <a:p>
            <a:pPr fontAlgn="base">
              <a:spcBef>
                <a:spcPts val="900"/>
              </a:spcBef>
            </a:pPr>
            <a:r>
              <a:rPr lang="en-US" sz="1400" dirty="0"/>
              <a:t>At the same time, homebuilders are increasing construction this year, but they can’t keep up with the growing demand. While reporting on inventory of newly constructed homes, the </a:t>
            </a:r>
            <a:r>
              <a:rPr lang="en-US" sz="1400" i="1" dirty="0"/>
              <a:t>U.S. Census Bureau </a:t>
            </a:r>
            <a:r>
              <a:rPr lang="en-US" sz="1400" dirty="0"/>
              <a:t>notes:</a:t>
            </a:r>
          </a:p>
          <a:p>
            <a:pPr lvl="1" fontAlgn="base">
              <a:spcBef>
                <a:spcPts val="900"/>
              </a:spcBef>
            </a:pPr>
            <a:r>
              <a:rPr lang="en-US" sz="1400" i="1" dirty="0"/>
              <a:t>“The seasonally-adjusted estimate of new houses for sale at the end of December was 302,000. This represents a supply of 4.3 months at the current sales rate.” </a:t>
            </a:r>
          </a:p>
          <a:p>
            <a:pPr fontAlgn="base">
              <a:spcBef>
                <a:spcPts val="900"/>
              </a:spcBef>
            </a:pPr>
            <a:r>
              <a:rPr lang="en-US" sz="1400" b="1" dirty="0">
                <a:solidFill>
                  <a:srgbClr val="00B0F0"/>
                </a:solidFill>
              </a:rPr>
              <a:t>What Does This Mean for You?</a:t>
            </a:r>
          </a:p>
          <a:p>
            <a:pPr fontAlgn="base">
              <a:spcBef>
                <a:spcPts val="900"/>
              </a:spcBef>
            </a:pPr>
            <a:r>
              <a:rPr lang="en-US" sz="1400" dirty="0"/>
              <a:t>If you’re thinking of putting your house on the market, don’t wait. </a:t>
            </a:r>
            <a:r>
              <a:rPr lang="en-US" sz="1400" b="1" dirty="0"/>
              <a:t>A seller will always negotiate the best deal when demand is high and supply is low.</a:t>
            </a:r>
            <a:r>
              <a:rPr lang="en-US" sz="1400" dirty="0"/>
              <a:t> That’s exactly what’s happening in the real estate market today.</a:t>
            </a:r>
          </a:p>
          <a:p>
            <a:pPr fontAlgn="base">
              <a:spcBef>
                <a:spcPts val="900"/>
              </a:spcBef>
            </a:pPr>
            <a:r>
              <a:rPr lang="en-US" sz="1400" dirty="0"/>
              <a:t>As 2021 progresses and the pandemic hopefully falls behind us, there will be more houses coming to the market. This includes existing homes and newly built homes. Don’t wait for that increase in competition in your neighborhood. </a:t>
            </a:r>
            <a:r>
              <a:rPr lang="en-US" sz="1400" b="1" dirty="0"/>
              <a:t>Now is the time to sell.</a:t>
            </a:r>
            <a:endParaRPr lang="en-US" sz="1400" dirty="0"/>
          </a:p>
          <a:p>
            <a:pPr fontAlgn="base">
              <a:spcBef>
                <a:spcPts val="900"/>
              </a:spcBef>
            </a:pPr>
            <a:r>
              <a:rPr lang="en-US" sz="1400" b="1" dirty="0">
                <a:solidFill>
                  <a:srgbClr val="00B0F0"/>
                </a:solidFill>
              </a:rPr>
              <a:t>Bottom Line</a:t>
            </a:r>
          </a:p>
          <a:p>
            <a:pPr fontAlgn="base">
              <a:spcBef>
                <a:spcPts val="900"/>
              </a:spcBef>
            </a:pPr>
            <a:r>
              <a:rPr lang="en-US" sz="1400" dirty="0"/>
              <a:t>Let’s connect today to get your house listed at this optimal time to make a move.</a:t>
            </a:r>
          </a:p>
          <a:p>
            <a:pPr marL="12700">
              <a:spcBef>
                <a:spcPts val="900"/>
              </a:spcBef>
            </a:pPr>
            <a:endParaRPr lang="en-US" sz="1400" dirty="0"/>
          </a:p>
        </p:txBody>
      </p:sp>
      <p:sp>
        <p:nvSpPr>
          <p:cNvPr id="56" name="TextBox 55">
            <a:extLst>
              <a:ext uri="{FF2B5EF4-FFF2-40B4-BE49-F238E27FC236}">
                <a16:creationId xmlns:a16="http://schemas.microsoft.com/office/drawing/2014/main" id="{79A41B24-6ACA-1747-98C3-42FF795EED49}"/>
              </a:ext>
            </a:extLst>
          </p:cNvPr>
          <p:cNvSpPr txBox="1"/>
          <p:nvPr/>
        </p:nvSpPr>
        <p:spPr>
          <a:xfrm>
            <a:off x="7315200" y="9604248"/>
            <a:ext cx="304800" cy="307777"/>
          </a:xfrm>
          <a:prstGeom prst="rect">
            <a:avLst/>
          </a:prstGeom>
          <a:noFill/>
        </p:spPr>
        <p:txBody>
          <a:bodyPr wrap="square" rtlCol="0">
            <a:spAutoFit/>
          </a:bodyPr>
          <a:lstStyle/>
          <a:p>
            <a:r>
              <a:rPr lang="en-US" sz="1400" dirty="0"/>
              <a:t>4</a:t>
            </a:r>
          </a:p>
        </p:txBody>
      </p:sp>
      <p:graphicFrame>
        <p:nvGraphicFramePr>
          <p:cNvPr id="4" name="Chart 3">
            <a:extLst>
              <a:ext uri="{FF2B5EF4-FFF2-40B4-BE49-F238E27FC236}">
                <a16:creationId xmlns:a16="http://schemas.microsoft.com/office/drawing/2014/main" id="{BBAAC2A1-79A1-2348-B378-79FA282E5E0D}"/>
              </a:ext>
            </a:extLst>
          </p:cNvPr>
          <p:cNvGraphicFramePr>
            <a:graphicFrameLocks/>
          </p:cNvGraphicFramePr>
          <p:nvPr>
            <p:extLst>
              <p:ext uri="{D42A27DB-BD31-4B8C-83A1-F6EECF244321}">
                <p14:modId xmlns:p14="http://schemas.microsoft.com/office/powerpoint/2010/main" val="346062724"/>
              </p:ext>
            </p:extLst>
          </p:nvPr>
        </p:nvGraphicFramePr>
        <p:xfrm>
          <a:off x="497471" y="1479335"/>
          <a:ext cx="6937305" cy="3968424"/>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E3F8C991-81A9-B94B-AE74-D22BB43E4F03}"/>
              </a:ext>
            </a:extLst>
          </p:cNvPr>
          <p:cNvGrpSpPr/>
          <p:nvPr/>
        </p:nvGrpSpPr>
        <p:grpSpPr>
          <a:xfrm>
            <a:off x="4181390" y="1219200"/>
            <a:ext cx="3210010" cy="995065"/>
            <a:chOff x="4676710" y="432117"/>
            <a:chExt cx="3357586" cy="1040812"/>
          </a:xfrm>
        </p:grpSpPr>
        <p:sp>
          <p:nvSpPr>
            <p:cNvPr id="6" name="TextBox 5">
              <a:extLst>
                <a:ext uri="{FF2B5EF4-FFF2-40B4-BE49-F238E27FC236}">
                  <a16:creationId xmlns:a16="http://schemas.microsoft.com/office/drawing/2014/main" id="{DFD23564-DD1B-334C-BFAF-8FA46E155583}"/>
                </a:ext>
              </a:extLst>
            </p:cNvPr>
            <p:cNvSpPr txBox="1"/>
            <p:nvPr/>
          </p:nvSpPr>
          <p:spPr>
            <a:xfrm>
              <a:off x="4676710" y="432117"/>
              <a:ext cx="3357586" cy="707886"/>
            </a:xfrm>
            <a:prstGeom prst="rect">
              <a:avLst/>
            </a:prstGeom>
            <a:solidFill>
              <a:schemeClr val="bg1"/>
            </a:solidFill>
          </p:spPr>
          <p:txBody>
            <a:bodyPr wrap="none">
              <a:spAutoFit/>
            </a:bodyPr>
            <a:lstStyle/>
            <a:p>
              <a:pPr algn="ctr" eaLnBrk="0" fontAlgn="base" hangingPunct="0">
                <a:spcBef>
                  <a:spcPct val="0"/>
                </a:spcBef>
                <a:spcAft>
                  <a:spcPct val="0"/>
                </a:spcAft>
                <a:defRPr/>
              </a:pPr>
              <a:r>
                <a:rPr lang="en-US" sz="4000" dirty="0">
                  <a:cs typeface="Arial" charset="0"/>
                </a:rPr>
                <a:t>Inventory Level</a:t>
              </a:r>
            </a:p>
          </p:txBody>
        </p:sp>
        <p:sp>
          <p:nvSpPr>
            <p:cNvPr id="7" name="TextBox 6">
              <a:extLst>
                <a:ext uri="{FF2B5EF4-FFF2-40B4-BE49-F238E27FC236}">
                  <a16:creationId xmlns:a16="http://schemas.microsoft.com/office/drawing/2014/main" id="{BCB1965B-A20B-3C44-952D-E4909E54DDE2}"/>
                </a:ext>
              </a:extLst>
            </p:cNvPr>
            <p:cNvSpPr txBox="1"/>
            <p:nvPr/>
          </p:nvSpPr>
          <p:spPr>
            <a:xfrm>
              <a:off x="4726947" y="990039"/>
              <a:ext cx="3227646" cy="482890"/>
            </a:xfrm>
            <a:prstGeom prst="rect">
              <a:avLst/>
            </a:prstGeom>
            <a:noFill/>
          </p:spPr>
          <p:txBody>
            <a:bodyPr wrap="none" rtlCol="0">
              <a:spAutoFit/>
            </a:bodyPr>
            <a:lstStyle/>
            <a:p>
              <a:pPr algn="ctr"/>
              <a:r>
                <a:rPr lang="en-US" sz="2400" dirty="0"/>
                <a:t>Existing Homes for Sale</a:t>
              </a:r>
            </a:p>
          </p:txBody>
        </p:sp>
      </p:grpSp>
      <p:sp>
        <p:nvSpPr>
          <p:cNvPr id="10" name="TextBox 9">
            <a:extLst>
              <a:ext uri="{FF2B5EF4-FFF2-40B4-BE49-F238E27FC236}">
                <a16:creationId xmlns:a16="http://schemas.microsoft.com/office/drawing/2014/main" id="{3A53B67B-597E-124B-98D5-79279374BDDE}"/>
              </a:ext>
            </a:extLst>
          </p:cNvPr>
          <p:cNvSpPr txBox="1"/>
          <p:nvPr/>
        </p:nvSpPr>
        <p:spPr>
          <a:xfrm>
            <a:off x="6934200" y="5499589"/>
            <a:ext cx="455574" cy="246221"/>
          </a:xfrm>
          <a:prstGeom prst="rect">
            <a:avLst/>
          </a:prstGeom>
          <a:noFill/>
        </p:spPr>
        <p:txBody>
          <a:bodyPr wrap="none">
            <a:spAutoFit/>
          </a:bodyPr>
          <a:lstStyle/>
          <a:p>
            <a:pPr eaLnBrk="0" fontAlgn="base" hangingPunct="0">
              <a:spcBef>
                <a:spcPct val="0"/>
              </a:spcBef>
              <a:spcAft>
                <a:spcPct val="0"/>
              </a:spcAft>
              <a:defRPr/>
            </a:pPr>
            <a:r>
              <a:rPr lang="en-US" sz="1000" dirty="0">
                <a:solidFill>
                  <a:prstClr val="white">
                    <a:lumMod val="65000"/>
                  </a:prstClr>
                </a:solidFill>
                <a:latin typeface="Arial" charset="0"/>
                <a:cs typeface="Arial" charset="0"/>
              </a:rPr>
              <a:t>NAR</a:t>
            </a:r>
          </a:p>
        </p:txBody>
      </p:sp>
    </p:spTree>
    <p:extLst>
      <p:ext uri="{BB962C8B-B14F-4D97-AF65-F5344CB8AC3E}">
        <p14:creationId xmlns:p14="http://schemas.microsoft.com/office/powerpoint/2010/main" val="1648962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ouse with a white picket fence&#10;&#10;Description automatically generated with medium confidence">
            <a:extLst>
              <a:ext uri="{FF2B5EF4-FFF2-40B4-BE49-F238E27FC236}">
                <a16:creationId xmlns:a16="http://schemas.microsoft.com/office/drawing/2014/main" id="{CB9FCF3F-5616-5F47-88DE-69098E8A1D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1"/>
          <a:stretch/>
        </p:blipFill>
        <p:spPr>
          <a:xfrm>
            <a:off x="0" y="1"/>
            <a:ext cx="7772400" cy="2133600"/>
          </a:xfrm>
          <a:prstGeom prst="rect">
            <a:avLst/>
          </a:prstGeom>
        </p:spPr>
      </p:pic>
      <p:sp>
        <p:nvSpPr>
          <p:cNvPr id="7" name="object 11">
            <a:extLst>
              <a:ext uri="{FF2B5EF4-FFF2-40B4-BE49-F238E27FC236}">
                <a16:creationId xmlns:a16="http://schemas.microsoft.com/office/drawing/2014/main" id="{132EDB83-6867-B943-A461-89AA417AD423}"/>
              </a:ext>
            </a:extLst>
          </p:cNvPr>
          <p:cNvSpPr txBox="1">
            <a:spLocks/>
          </p:cNvSpPr>
          <p:nvPr/>
        </p:nvSpPr>
        <p:spPr>
          <a:xfrm>
            <a:off x="457966" y="2362200"/>
            <a:ext cx="6933434" cy="7414850"/>
          </a:xfrm>
          <a:prstGeom prst="rect">
            <a:avLst/>
          </a:prstGeom>
        </p:spPr>
        <p:txBody>
          <a:bodyPr vert="horz" wrap="square" lIns="0" tIns="12700" rIns="0" bIns="0" rtlCol="0">
            <a:spAutoFit/>
          </a:bodyPr>
          <a:lstStyle>
            <a:lvl1pPr marL="0">
              <a:defRPr b="0" i="0">
                <a:latin typeface="Calibri" panose="020F0502020204030204" pitchFamily="34" charset="0"/>
                <a:ea typeface="+mn-ea"/>
                <a:cs typeface="Calibri" panose="020F0502020204030204" pitchFamily="34" charset="0"/>
              </a:defRPr>
            </a:lvl1pPr>
            <a:lvl2pPr marL="457232">
              <a:defRPr>
                <a:latin typeface="+mn-lt"/>
                <a:ea typeface="+mn-ea"/>
                <a:cs typeface="+mn-cs"/>
              </a:defRPr>
            </a:lvl2pPr>
            <a:lvl3pPr marL="914463">
              <a:defRPr>
                <a:latin typeface="+mn-lt"/>
                <a:ea typeface="+mn-ea"/>
                <a:cs typeface="+mn-cs"/>
              </a:defRPr>
            </a:lvl3pPr>
            <a:lvl4pPr marL="1371696">
              <a:defRPr>
                <a:latin typeface="+mn-lt"/>
                <a:ea typeface="+mn-ea"/>
                <a:cs typeface="+mn-cs"/>
              </a:defRPr>
            </a:lvl4pPr>
            <a:lvl5pPr marL="1828928">
              <a:defRPr>
                <a:latin typeface="+mn-lt"/>
                <a:ea typeface="+mn-ea"/>
                <a:cs typeface="+mn-cs"/>
              </a:defRPr>
            </a:lvl5pPr>
            <a:lvl6pPr marL="2286160">
              <a:defRPr>
                <a:latin typeface="+mn-lt"/>
                <a:ea typeface="+mn-ea"/>
                <a:cs typeface="+mn-cs"/>
              </a:defRPr>
            </a:lvl6pPr>
            <a:lvl7pPr marL="2743391">
              <a:defRPr>
                <a:latin typeface="+mn-lt"/>
                <a:ea typeface="+mn-ea"/>
                <a:cs typeface="+mn-cs"/>
              </a:defRPr>
            </a:lvl7pPr>
            <a:lvl8pPr marL="3200623">
              <a:defRPr>
                <a:latin typeface="+mn-lt"/>
                <a:ea typeface="+mn-ea"/>
                <a:cs typeface="+mn-cs"/>
              </a:defRPr>
            </a:lvl8pPr>
            <a:lvl9pPr marL="3657855">
              <a:defRPr>
                <a:latin typeface="+mn-lt"/>
                <a:ea typeface="+mn-ea"/>
                <a:cs typeface="+mn-cs"/>
              </a:defRPr>
            </a:lvl9pPr>
          </a:lstStyle>
          <a:p>
            <a:pPr>
              <a:spcBef>
                <a:spcPts val="900"/>
              </a:spcBef>
            </a:pPr>
            <a:r>
              <a:rPr lang="en-US" sz="1400" dirty="0"/>
              <a:t>In 2020, the housing market surged with activity. Today, real estate experts project that strength to continue through 2021. As Lawrence Yun, </a:t>
            </a:r>
            <a:r>
              <a:rPr lang="en-US" sz="1400" i="1" dirty="0"/>
              <a:t>Chief Economist</a:t>
            </a:r>
            <a:r>
              <a:rPr lang="en-US" sz="1400" dirty="0"/>
              <a:t> for the </a:t>
            </a:r>
            <a:r>
              <a:rPr lang="en-US" sz="1400" i="1" dirty="0"/>
              <a:t>National Association of Realtors</a:t>
            </a:r>
            <a:r>
              <a:rPr lang="en-US" sz="1400" dirty="0"/>
              <a:t> (NAR), notes:</a:t>
            </a:r>
          </a:p>
          <a:p>
            <a:pPr marL="476250">
              <a:spcBef>
                <a:spcPts val="900"/>
              </a:spcBef>
            </a:pPr>
            <a:r>
              <a:rPr lang="en-US" sz="1400" i="1" dirty="0"/>
              <a:t>“The housing market was a spectacular surprise in 2020—and </a:t>
            </a:r>
            <a:r>
              <a:rPr lang="en-US" sz="1400" b="1" i="1" dirty="0"/>
              <a:t>the positive trend will continue this year</a:t>
            </a:r>
            <a:r>
              <a:rPr lang="en-US" sz="1400" i="1" dirty="0"/>
              <a:t>. Home sales in 2021 are expected to rise by around 10%. Home prices will also climb, but I expect more moderate increases than we’ve seen, a break for first-time buyers. Mortgage rates will continue to be favorable, staying at or near historic lows of 3% on average. The labor market will strengthen, especially as vaccines become widely available and life moves toward normal.”</a:t>
            </a:r>
          </a:p>
          <a:p>
            <a:pPr>
              <a:spcBef>
                <a:spcPts val="900"/>
              </a:spcBef>
            </a:pPr>
            <a:r>
              <a:rPr lang="en-US" sz="1400" dirty="0"/>
              <a:t>While today’s historically low mortgage rates are expected to remain relatively low, they are forecast to rise going into next year. This means </a:t>
            </a:r>
            <a:r>
              <a:rPr lang="en-US" sz="1400" b="1" dirty="0"/>
              <a:t>2021 could be the best chance for homebuyers to secure such a low rate</a:t>
            </a:r>
            <a:r>
              <a:rPr lang="en-US" sz="1400" dirty="0"/>
              <a:t>. In a recent article, </a:t>
            </a:r>
            <a:r>
              <a:rPr lang="en-US" sz="1400" i="1" dirty="0"/>
              <a:t>Freddie Mac</a:t>
            </a:r>
            <a:r>
              <a:rPr lang="en-US" sz="1400" dirty="0"/>
              <a:t> explains:</a:t>
            </a:r>
          </a:p>
          <a:p>
            <a:pPr marL="476250">
              <a:spcBef>
                <a:spcPts val="900"/>
              </a:spcBef>
            </a:pPr>
            <a:r>
              <a:rPr lang="en-US" sz="1400" i="1" dirty="0"/>
              <a:t>“The average 30-year fixed-rate mortgage is expected to be 2.9 percent in 2021 and 3.2 percent in 2022.”</a:t>
            </a:r>
          </a:p>
          <a:p>
            <a:pPr>
              <a:spcBef>
                <a:spcPts val="900"/>
              </a:spcBef>
            </a:pPr>
            <a:r>
              <a:rPr lang="en-US" sz="1400" dirty="0"/>
              <a:t>As long as we continue to see low mortgage rates this spring, we’ll see hopeful buyers on the hunt for their dream homes. Mark Fleming, </a:t>
            </a:r>
            <a:r>
              <a:rPr lang="en-US" sz="1400" i="1" dirty="0"/>
              <a:t>Chief Economist </a:t>
            </a:r>
            <a:r>
              <a:rPr lang="en-US" sz="1400" dirty="0"/>
              <a:t>at </a:t>
            </a:r>
            <a:r>
              <a:rPr lang="en-US" sz="1400" i="1" dirty="0"/>
              <a:t>First American, </a:t>
            </a:r>
            <a:r>
              <a:rPr lang="en-US" sz="1400" dirty="0"/>
              <a:t>confirms:</a:t>
            </a:r>
          </a:p>
          <a:p>
            <a:pPr marL="476250">
              <a:spcBef>
                <a:spcPts val="900"/>
              </a:spcBef>
            </a:pPr>
            <a:r>
              <a:rPr lang="en-US" sz="1400" i="1" dirty="0"/>
              <a:t>“By any historic standard, today’s mortgage rates remain historically low and will continue to boost house-buying power and keep purchase demand robust.”</a:t>
            </a:r>
          </a:p>
          <a:p>
            <a:pPr>
              <a:spcBef>
                <a:spcPts val="900"/>
              </a:spcBef>
            </a:pPr>
            <a:r>
              <a:rPr lang="en-US" sz="1400" dirty="0"/>
              <a:t>The challenge, however, is the </a:t>
            </a:r>
            <a:r>
              <a:rPr lang="en-US" sz="1400" b="1" dirty="0"/>
              <a:t>lack of homes available for sale</a:t>
            </a:r>
            <a:r>
              <a:rPr lang="en-US" sz="1400" dirty="0"/>
              <a:t>. With that in mind, all eyes are on homeowners to see if they’ll sell this spring or continue waiting. Ali Wolf, </a:t>
            </a:r>
            <a:r>
              <a:rPr lang="en-US" sz="1400" i="1" dirty="0"/>
              <a:t>Chief Economist </a:t>
            </a:r>
            <a:r>
              <a:rPr lang="en-US" sz="1400" dirty="0"/>
              <a:t>at </a:t>
            </a:r>
            <a:r>
              <a:rPr lang="en-US" sz="1400" i="1" dirty="0"/>
              <a:t>Zonda,</a:t>
            </a:r>
            <a:r>
              <a:rPr lang="en-US" sz="1400" dirty="0"/>
              <a:t> explains:</a:t>
            </a:r>
          </a:p>
          <a:p>
            <a:pPr marL="476250">
              <a:spcBef>
                <a:spcPts val="900"/>
              </a:spcBef>
            </a:pPr>
            <a:r>
              <a:rPr lang="en-US" sz="1400" i="1" dirty="0"/>
              <a:t>“Some people will feel comfortable listing their home during the first half of 2021. Others will want to wait until the vaccines are widely distributed.”</a:t>
            </a:r>
          </a:p>
          <a:p>
            <a:pPr>
              <a:spcBef>
                <a:spcPts val="900"/>
              </a:spcBef>
            </a:pPr>
            <a:r>
              <a:rPr lang="en-US" sz="1400" dirty="0"/>
              <a:t>With buyers staying active this spring, sellers who want to close a deal on the best possible terms shouldn’t wait to put their houses on the market.</a:t>
            </a:r>
          </a:p>
          <a:p>
            <a:pPr fontAlgn="base">
              <a:spcBef>
                <a:spcPts val="900"/>
              </a:spcBef>
            </a:pPr>
            <a:r>
              <a:rPr lang="en-US" sz="1400" b="1" dirty="0">
                <a:solidFill>
                  <a:srgbClr val="00AEEF"/>
                </a:solidFill>
              </a:rPr>
              <a:t>Bottom Line</a:t>
            </a:r>
          </a:p>
          <a:p>
            <a:pPr fontAlgn="base">
              <a:spcBef>
                <a:spcPts val="900"/>
              </a:spcBef>
            </a:pPr>
            <a:r>
              <a:rPr lang="en-US" sz="1400" dirty="0"/>
              <a:t>Experts agree, the spring housing market could potentially be bigger than ever. Let’s connect today so you can get in on the action and move into your dream home this year.</a:t>
            </a:r>
          </a:p>
        </p:txBody>
      </p:sp>
      <p:grpSp>
        <p:nvGrpSpPr>
          <p:cNvPr id="14" name="Group 13">
            <a:extLst>
              <a:ext uri="{FF2B5EF4-FFF2-40B4-BE49-F238E27FC236}">
                <a16:creationId xmlns:a16="http://schemas.microsoft.com/office/drawing/2014/main" id="{31734D9C-66B7-DF45-87B7-3A1561FA821F}"/>
              </a:ext>
            </a:extLst>
          </p:cNvPr>
          <p:cNvGrpSpPr/>
          <p:nvPr/>
        </p:nvGrpSpPr>
        <p:grpSpPr>
          <a:xfrm>
            <a:off x="228600" y="1295400"/>
            <a:ext cx="7314383" cy="612648"/>
            <a:chOff x="229423" y="4349652"/>
            <a:chExt cx="7314383" cy="612648"/>
          </a:xfrm>
        </p:grpSpPr>
        <p:sp>
          <p:nvSpPr>
            <p:cNvPr id="15" name="object 5">
              <a:extLst>
                <a:ext uri="{FF2B5EF4-FFF2-40B4-BE49-F238E27FC236}">
                  <a16:creationId xmlns:a16="http://schemas.microsoft.com/office/drawing/2014/main" id="{0BC066E4-70DC-0B44-8531-5577A62AA364}"/>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16" name="object 6">
              <a:extLst>
                <a:ext uri="{FF2B5EF4-FFF2-40B4-BE49-F238E27FC236}">
                  <a16:creationId xmlns:a16="http://schemas.microsoft.com/office/drawing/2014/main" id="{5FD096D4-8352-F242-9E40-5656C18DCEC1}"/>
                </a:ext>
              </a:extLst>
            </p:cNvPr>
            <p:cNvSpPr/>
            <p:nvPr/>
          </p:nvSpPr>
          <p:spPr>
            <a:xfrm>
              <a:off x="457972" y="4851699"/>
              <a:ext cx="6856466" cy="2539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17" name="object 7">
              <a:extLst>
                <a:ext uri="{FF2B5EF4-FFF2-40B4-BE49-F238E27FC236}">
                  <a16:creationId xmlns:a16="http://schemas.microsoft.com/office/drawing/2014/main" id="{D165E95D-77E1-754E-912C-2E4671C39629}"/>
                </a:ext>
              </a:extLst>
            </p:cNvPr>
            <p:cNvSpPr txBox="1">
              <a:spLocks/>
            </p:cNvSpPr>
            <p:nvPr/>
          </p:nvSpPr>
          <p:spPr>
            <a:xfrm>
              <a:off x="230241"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Expert Insights on the Current Housing Market</a:t>
              </a:r>
            </a:p>
          </p:txBody>
        </p:sp>
      </p:grpSp>
      <p:sp>
        <p:nvSpPr>
          <p:cNvPr id="34" name="TextBox 33">
            <a:extLst>
              <a:ext uri="{FF2B5EF4-FFF2-40B4-BE49-F238E27FC236}">
                <a16:creationId xmlns:a16="http://schemas.microsoft.com/office/drawing/2014/main" id="{9CE1488E-E356-6D4E-A2BB-D412DB3D1037}"/>
              </a:ext>
            </a:extLst>
          </p:cNvPr>
          <p:cNvSpPr txBox="1"/>
          <p:nvPr/>
        </p:nvSpPr>
        <p:spPr>
          <a:xfrm>
            <a:off x="7315200" y="9604248"/>
            <a:ext cx="304800" cy="307777"/>
          </a:xfrm>
          <a:prstGeom prst="rect">
            <a:avLst/>
          </a:prstGeom>
          <a:noFill/>
        </p:spPr>
        <p:txBody>
          <a:bodyPr wrap="square" rtlCol="0">
            <a:spAutoFit/>
          </a:bodyPr>
          <a:lstStyle/>
          <a:p>
            <a:r>
              <a:rPr lang="en-US" sz="1400" dirty="0"/>
              <a:t>5</a:t>
            </a:r>
          </a:p>
        </p:txBody>
      </p:sp>
    </p:spTree>
    <p:extLst>
      <p:ext uri="{BB962C8B-B14F-4D97-AF65-F5344CB8AC3E}">
        <p14:creationId xmlns:p14="http://schemas.microsoft.com/office/powerpoint/2010/main" val="223322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people&#10;&#10;Description automatically generated">
            <a:extLst>
              <a:ext uri="{FF2B5EF4-FFF2-40B4-BE49-F238E27FC236}">
                <a16:creationId xmlns:a16="http://schemas.microsoft.com/office/drawing/2014/main" id="{1213570E-DF28-F34F-B130-1ADE6F9E4A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 y="0"/>
            <a:ext cx="7772400" cy="5105400"/>
          </a:xfrm>
          <a:prstGeom prst="rect">
            <a:avLst/>
          </a:prstGeom>
        </p:spPr>
      </p:pic>
      <p:sp>
        <p:nvSpPr>
          <p:cNvPr id="3" name="object 3">
            <a:extLst>
              <a:ext uri="{FF2B5EF4-FFF2-40B4-BE49-F238E27FC236}">
                <a16:creationId xmlns:a16="http://schemas.microsoft.com/office/drawing/2014/main" id="{24C31E53-041E-E940-9343-3EBAD46D49E9}"/>
              </a:ext>
            </a:extLst>
          </p:cNvPr>
          <p:cNvSpPr txBox="1"/>
          <p:nvPr/>
        </p:nvSpPr>
        <p:spPr>
          <a:xfrm>
            <a:off x="457966" y="5400794"/>
            <a:ext cx="6857234" cy="4124206"/>
          </a:xfrm>
          <a:prstGeom prst="rect">
            <a:avLst/>
          </a:prstGeom>
        </p:spPr>
        <p:txBody>
          <a:bodyPr vert="horz" wrap="square" lIns="0" tIns="0" rIns="0" bIns="0" rtlCol="0">
            <a:spAutoFit/>
          </a:bodyPr>
          <a:lstStyle/>
          <a:p>
            <a:pPr fontAlgn="base">
              <a:spcBef>
                <a:spcPts val="900"/>
              </a:spcBef>
            </a:pPr>
            <a:r>
              <a:rPr lang="en-US" sz="1400" dirty="0"/>
              <a:t>Real estate continues to be called the ‘</a:t>
            </a:r>
            <a:r>
              <a:rPr lang="en-US" sz="1400" i="1" dirty="0"/>
              <a:t>bright spot</a:t>
            </a:r>
            <a:r>
              <a:rPr lang="en-US" sz="1400" dirty="0"/>
              <a:t>’ in the current economy, but as we’ve established, there’s one thing that may hold the housing market back from achieving its full potential this year:</a:t>
            </a:r>
            <a:r>
              <a:rPr lang="en-US" sz="1400" b="1" dirty="0"/>
              <a:t> the lack of homes for sale</a:t>
            </a:r>
            <a:r>
              <a:rPr lang="en-US" sz="1400" dirty="0"/>
              <a:t>.</a:t>
            </a:r>
          </a:p>
          <a:p>
            <a:pPr fontAlgn="base">
              <a:spcBef>
                <a:spcPts val="900"/>
              </a:spcBef>
            </a:pPr>
            <a:r>
              <a:rPr lang="en-US" sz="1400" dirty="0"/>
              <a:t>The </a:t>
            </a:r>
            <a:r>
              <a:rPr lang="en-US" sz="1400" i="1" dirty="0"/>
              <a:t>National Association of Realtors</a:t>
            </a:r>
            <a:r>
              <a:rPr lang="en-US" sz="1400" dirty="0"/>
              <a:t> (NAR) explains: </a:t>
            </a:r>
          </a:p>
          <a:p>
            <a:pPr lvl="1" fontAlgn="base">
              <a:spcBef>
                <a:spcPts val="900"/>
              </a:spcBef>
            </a:pPr>
            <a:r>
              <a:rPr lang="en-US" sz="1400" i="1" dirty="0"/>
              <a:t>“Total housing inventory at the end of January amounted to 1.04 million units, down 1.9% from December and </a:t>
            </a:r>
            <a:r>
              <a:rPr lang="en-US" sz="1400" b="1" i="1" dirty="0"/>
              <a:t>down 25.7% from one year ago </a:t>
            </a:r>
            <a:r>
              <a:rPr lang="en-US" sz="1400" i="1" dirty="0"/>
              <a:t>(1.40 million). Unsold inventory sits at a 1.9-month supply at the current sales pace, equal to December's supply and down from the 3.1-month amount recorded in January 2020. NAR first began tracking the single-family home supply in 1982.”</a:t>
            </a:r>
          </a:p>
          <a:p>
            <a:pPr fontAlgn="base">
              <a:spcBef>
                <a:spcPts val="900"/>
              </a:spcBef>
            </a:pPr>
            <a:r>
              <a:rPr lang="en-US" sz="1400" dirty="0"/>
              <a:t>According to NAR, right now, unsold inventory sits at a </a:t>
            </a:r>
            <a:r>
              <a:rPr lang="en-US" sz="1400" b="1" dirty="0"/>
              <a:t>1.9-months’ supply </a:t>
            </a:r>
            <a:r>
              <a:rPr lang="en-US" sz="1400" dirty="0"/>
              <a:t>at the current sales pace. To have a balanced market in which there are enough homes for sale to meet buyer demand, the market needs 6 months of inventory. Today, we’re nowhere near that number. If this trend continues, it will get even harder to find homes to purchase, and that may slow down potential buyers. Danielle Hale, </a:t>
            </a:r>
            <a:r>
              <a:rPr lang="en-US" sz="1400" i="1" dirty="0"/>
              <a:t>Chief Economist </a:t>
            </a:r>
            <a:r>
              <a:rPr lang="en-US" sz="1400" dirty="0"/>
              <a:t>for</a:t>
            </a:r>
            <a:r>
              <a:rPr lang="en-US" sz="1400" i="1" dirty="0"/>
              <a:t> realtor.com</a:t>
            </a:r>
            <a:r>
              <a:rPr lang="en-US" sz="1400" dirty="0"/>
              <a:t>, notes:</a:t>
            </a:r>
          </a:p>
          <a:p>
            <a:pPr lvl="1" fontAlgn="base">
              <a:spcBef>
                <a:spcPts val="900"/>
              </a:spcBef>
            </a:pPr>
            <a:r>
              <a:rPr lang="en-US" sz="1400" i="1" dirty="0"/>
              <a:t>“With buyers active in the market and seller participation lagging, homes are selling quickly and the total number available for sale at any point in time continues to</a:t>
            </a:r>
            <a:br>
              <a:rPr lang="en-US" sz="1400" i="1" dirty="0"/>
            </a:br>
            <a:r>
              <a:rPr lang="en-US" sz="1400" i="1" dirty="0"/>
              <a:t>drop lower.”</a:t>
            </a:r>
          </a:p>
        </p:txBody>
      </p:sp>
      <p:grpSp>
        <p:nvGrpSpPr>
          <p:cNvPr id="7" name="Group 6">
            <a:extLst>
              <a:ext uri="{FF2B5EF4-FFF2-40B4-BE49-F238E27FC236}">
                <a16:creationId xmlns:a16="http://schemas.microsoft.com/office/drawing/2014/main" id="{41AA8C3A-00AE-184E-948D-D55A398D4E11}"/>
              </a:ext>
            </a:extLst>
          </p:cNvPr>
          <p:cNvGrpSpPr/>
          <p:nvPr/>
        </p:nvGrpSpPr>
        <p:grpSpPr>
          <a:xfrm>
            <a:off x="228600" y="4267200"/>
            <a:ext cx="7314383" cy="612648"/>
            <a:chOff x="229423" y="4349652"/>
            <a:chExt cx="7314383" cy="612648"/>
          </a:xfrm>
        </p:grpSpPr>
        <p:sp>
          <p:nvSpPr>
            <p:cNvPr id="8" name="object 5">
              <a:extLst>
                <a:ext uri="{FF2B5EF4-FFF2-40B4-BE49-F238E27FC236}">
                  <a16:creationId xmlns:a16="http://schemas.microsoft.com/office/drawing/2014/main" id="{7C4B5A7C-2715-8746-8BB7-C458B2B3CA9B}"/>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9" name="object 6">
              <a:extLst>
                <a:ext uri="{FF2B5EF4-FFF2-40B4-BE49-F238E27FC236}">
                  <a16:creationId xmlns:a16="http://schemas.microsoft.com/office/drawing/2014/main" id="{2F08A7CC-2740-F04B-85E4-1719489C40FE}"/>
                </a:ext>
              </a:extLst>
            </p:cNvPr>
            <p:cNvSpPr/>
            <p:nvPr/>
          </p:nvSpPr>
          <p:spPr>
            <a:xfrm>
              <a:off x="457972" y="4851699"/>
              <a:ext cx="6856466" cy="2539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10" name="object 7">
              <a:extLst>
                <a:ext uri="{FF2B5EF4-FFF2-40B4-BE49-F238E27FC236}">
                  <a16:creationId xmlns:a16="http://schemas.microsoft.com/office/drawing/2014/main" id="{ADEF829E-7817-AF40-9849-A4234A908965}"/>
                </a:ext>
              </a:extLst>
            </p:cNvPr>
            <p:cNvSpPr txBox="1">
              <a:spLocks/>
            </p:cNvSpPr>
            <p:nvPr/>
          </p:nvSpPr>
          <p:spPr>
            <a:xfrm>
              <a:off x="230241"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How Low Inventory Is a Win for Sellers</a:t>
              </a:r>
            </a:p>
          </p:txBody>
        </p:sp>
      </p:grpSp>
      <p:sp>
        <p:nvSpPr>
          <p:cNvPr id="11" name="TextBox 10">
            <a:extLst>
              <a:ext uri="{FF2B5EF4-FFF2-40B4-BE49-F238E27FC236}">
                <a16:creationId xmlns:a16="http://schemas.microsoft.com/office/drawing/2014/main" id="{DEEB9362-2E52-DA44-8025-C7F9776AA757}"/>
              </a:ext>
            </a:extLst>
          </p:cNvPr>
          <p:cNvSpPr txBox="1"/>
          <p:nvPr/>
        </p:nvSpPr>
        <p:spPr>
          <a:xfrm>
            <a:off x="7315200" y="9604248"/>
            <a:ext cx="304800" cy="307777"/>
          </a:xfrm>
          <a:prstGeom prst="rect">
            <a:avLst/>
          </a:prstGeom>
          <a:noFill/>
        </p:spPr>
        <p:txBody>
          <a:bodyPr wrap="square" rtlCol="0">
            <a:spAutoFit/>
          </a:bodyPr>
          <a:lstStyle/>
          <a:p>
            <a:r>
              <a:rPr lang="en-US" sz="1400" dirty="0"/>
              <a:t>6</a:t>
            </a:r>
          </a:p>
        </p:txBody>
      </p:sp>
    </p:spTree>
    <p:extLst>
      <p:ext uri="{BB962C8B-B14F-4D97-AF65-F5344CB8AC3E}">
        <p14:creationId xmlns:p14="http://schemas.microsoft.com/office/powerpoint/2010/main" val="2481533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family gathered around a table&#10;&#10;Description automatically generated with medium confidence">
            <a:extLst>
              <a:ext uri="{FF2B5EF4-FFF2-40B4-BE49-F238E27FC236}">
                <a16:creationId xmlns:a16="http://schemas.microsoft.com/office/drawing/2014/main" id="{D5393374-8C5F-BE4D-B234-405CDF4C75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172200"/>
            <a:ext cx="7772400" cy="3276600"/>
          </a:xfrm>
          <a:prstGeom prst="rect">
            <a:avLst/>
          </a:prstGeom>
        </p:spPr>
      </p:pic>
      <p:sp>
        <p:nvSpPr>
          <p:cNvPr id="11" name="TextBox 10">
            <a:extLst>
              <a:ext uri="{FF2B5EF4-FFF2-40B4-BE49-F238E27FC236}">
                <a16:creationId xmlns:a16="http://schemas.microsoft.com/office/drawing/2014/main" id="{ADDB680F-3A30-B841-8EB0-548A40EC0E9C}"/>
              </a:ext>
            </a:extLst>
          </p:cNvPr>
          <p:cNvSpPr txBox="1"/>
          <p:nvPr/>
        </p:nvSpPr>
        <p:spPr>
          <a:xfrm>
            <a:off x="7315200" y="9604248"/>
            <a:ext cx="304800" cy="307777"/>
          </a:xfrm>
          <a:prstGeom prst="rect">
            <a:avLst/>
          </a:prstGeom>
          <a:noFill/>
        </p:spPr>
        <p:txBody>
          <a:bodyPr wrap="square" rtlCol="0">
            <a:spAutoFit/>
          </a:bodyPr>
          <a:lstStyle/>
          <a:p>
            <a:r>
              <a:rPr lang="en-US" sz="1400" dirty="0"/>
              <a:t>7</a:t>
            </a:r>
          </a:p>
        </p:txBody>
      </p:sp>
      <p:sp>
        <p:nvSpPr>
          <p:cNvPr id="7" name="object 11">
            <a:extLst>
              <a:ext uri="{FF2B5EF4-FFF2-40B4-BE49-F238E27FC236}">
                <a16:creationId xmlns:a16="http://schemas.microsoft.com/office/drawing/2014/main" id="{132EDB83-6867-B943-A461-89AA417AD423}"/>
              </a:ext>
            </a:extLst>
          </p:cNvPr>
          <p:cNvSpPr txBox="1">
            <a:spLocks/>
          </p:cNvSpPr>
          <p:nvPr/>
        </p:nvSpPr>
        <p:spPr>
          <a:xfrm>
            <a:off x="457200" y="381000"/>
            <a:ext cx="6995566" cy="5822107"/>
          </a:xfrm>
          <a:prstGeom prst="rect">
            <a:avLst/>
          </a:prstGeom>
        </p:spPr>
        <p:txBody>
          <a:bodyPr vert="horz" wrap="square" lIns="0" tIns="12700" rIns="0" bIns="0" rtlCol="0">
            <a:spAutoFit/>
          </a:bodyPr>
          <a:lstStyle>
            <a:lvl1pPr marL="0">
              <a:defRPr b="0" i="0">
                <a:latin typeface="Calibri" panose="020F0502020204030204" pitchFamily="34" charset="0"/>
                <a:ea typeface="+mn-ea"/>
                <a:cs typeface="Calibri" panose="020F0502020204030204" pitchFamily="34" charset="0"/>
              </a:defRPr>
            </a:lvl1pPr>
            <a:lvl2pPr marL="457232">
              <a:defRPr>
                <a:latin typeface="+mn-lt"/>
                <a:ea typeface="+mn-ea"/>
                <a:cs typeface="+mn-cs"/>
              </a:defRPr>
            </a:lvl2pPr>
            <a:lvl3pPr marL="914463">
              <a:defRPr>
                <a:latin typeface="+mn-lt"/>
                <a:ea typeface="+mn-ea"/>
                <a:cs typeface="+mn-cs"/>
              </a:defRPr>
            </a:lvl3pPr>
            <a:lvl4pPr marL="1371696">
              <a:defRPr>
                <a:latin typeface="+mn-lt"/>
                <a:ea typeface="+mn-ea"/>
                <a:cs typeface="+mn-cs"/>
              </a:defRPr>
            </a:lvl4pPr>
            <a:lvl5pPr marL="1828928">
              <a:defRPr>
                <a:latin typeface="+mn-lt"/>
                <a:ea typeface="+mn-ea"/>
                <a:cs typeface="+mn-cs"/>
              </a:defRPr>
            </a:lvl5pPr>
            <a:lvl6pPr marL="2286160">
              <a:defRPr>
                <a:latin typeface="+mn-lt"/>
                <a:ea typeface="+mn-ea"/>
                <a:cs typeface="+mn-cs"/>
              </a:defRPr>
            </a:lvl6pPr>
            <a:lvl7pPr marL="2743391">
              <a:defRPr>
                <a:latin typeface="+mn-lt"/>
                <a:ea typeface="+mn-ea"/>
                <a:cs typeface="+mn-cs"/>
              </a:defRPr>
            </a:lvl7pPr>
            <a:lvl8pPr marL="3200623">
              <a:defRPr>
                <a:latin typeface="+mn-lt"/>
                <a:ea typeface="+mn-ea"/>
                <a:cs typeface="+mn-cs"/>
              </a:defRPr>
            </a:lvl8pPr>
            <a:lvl9pPr marL="3657855">
              <a:defRPr>
                <a:latin typeface="+mn-lt"/>
                <a:ea typeface="+mn-ea"/>
                <a:cs typeface="+mn-cs"/>
              </a:defRPr>
            </a:lvl9pPr>
          </a:lstStyle>
          <a:p>
            <a:pPr fontAlgn="base">
              <a:spcBef>
                <a:spcPts val="900"/>
              </a:spcBef>
            </a:pPr>
            <a:r>
              <a:rPr lang="en-US" sz="1400" dirty="0"/>
              <a:t>When looking at the maps from the NAR </a:t>
            </a:r>
            <a:r>
              <a:rPr lang="en-US" sz="1400" i="1" dirty="0"/>
              <a:t>Realtors Confidence Index Survey, </a:t>
            </a:r>
            <a:r>
              <a:rPr lang="en-US" sz="1400" dirty="0"/>
              <a:t>it’s clear to see that strong buyer traffic far outpaces weaker seller activity. </a:t>
            </a:r>
            <a:br>
              <a:rPr lang="en-US" sz="1400" dirty="0"/>
            </a:b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r>
              <a:rPr lang="en-US" sz="1400" dirty="0"/>
              <a:t>In essence, many more people are interested in buying than selling, making it hard for buyers to find a home. When this happens, sellers have the upper-hand in the negotiation.</a:t>
            </a:r>
          </a:p>
          <a:p>
            <a:pPr fontAlgn="base">
              <a:spcBef>
                <a:spcPts val="900"/>
              </a:spcBef>
            </a:pPr>
            <a:r>
              <a:rPr lang="en-US" sz="1400" dirty="0"/>
              <a:t>Realtors are reporting an </a:t>
            </a:r>
            <a:r>
              <a:rPr lang="en-US" sz="1400" b="1" dirty="0"/>
              <a:t>average of 3.7 offers per house and an increase in bidding wars</a:t>
            </a:r>
            <a:r>
              <a:rPr lang="en-US" sz="1400" dirty="0"/>
              <a:t>, meaning the demand is there and now is the perfect time to sell for the most favorable terms.</a:t>
            </a:r>
          </a:p>
          <a:p>
            <a:pPr fontAlgn="base">
              <a:spcBef>
                <a:spcPts val="900"/>
              </a:spcBef>
            </a:pPr>
            <a:r>
              <a:rPr lang="en-US" sz="1400" b="1" dirty="0">
                <a:solidFill>
                  <a:srgbClr val="00B0F0"/>
                </a:solidFill>
              </a:rPr>
              <a:t>Bottom Line</a:t>
            </a:r>
          </a:p>
          <a:p>
            <a:pPr fontAlgn="base">
              <a:spcBef>
                <a:spcPts val="900"/>
              </a:spcBef>
            </a:pPr>
            <a:r>
              <a:rPr lang="en-US" sz="1400" dirty="0"/>
              <a:t>If you’re considering selling your house, this is the ideal moment to discuss how you can benefit from the market trends in our local area with a move this spring.</a:t>
            </a:r>
          </a:p>
        </p:txBody>
      </p:sp>
      <p:pic>
        <p:nvPicPr>
          <p:cNvPr id="6" name="Picture 5" descr="Map&#10;&#10;Description automatically generated with medium confidence">
            <a:extLst>
              <a:ext uri="{FF2B5EF4-FFF2-40B4-BE49-F238E27FC236}">
                <a16:creationId xmlns:a16="http://schemas.microsoft.com/office/drawing/2014/main" id="{E68C6CDE-F831-CD43-93AA-1D89F0CB2A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302" y="1085252"/>
            <a:ext cx="7015795" cy="3029548"/>
          </a:xfrm>
          <a:prstGeom prst="rect">
            <a:avLst/>
          </a:prstGeom>
        </p:spPr>
      </p:pic>
      <p:sp>
        <p:nvSpPr>
          <p:cNvPr id="8" name="TextBox 7">
            <a:extLst>
              <a:ext uri="{FF2B5EF4-FFF2-40B4-BE49-F238E27FC236}">
                <a16:creationId xmlns:a16="http://schemas.microsoft.com/office/drawing/2014/main" id="{DF5FBB49-87C5-8A46-A2C2-D37964F2170E}"/>
              </a:ext>
            </a:extLst>
          </p:cNvPr>
          <p:cNvSpPr txBox="1"/>
          <p:nvPr/>
        </p:nvSpPr>
        <p:spPr>
          <a:xfrm>
            <a:off x="914400" y="929804"/>
            <a:ext cx="2159620" cy="369332"/>
          </a:xfrm>
          <a:prstGeom prst="rect">
            <a:avLst/>
          </a:prstGeom>
          <a:noFill/>
        </p:spPr>
        <p:txBody>
          <a:bodyPr wrap="square" rtlCol="0">
            <a:spAutoFit/>
          </a:bodyPr>
          <a:lstStyle/>
          <a:p>
            <a:pPr algn="ctr"/>
            <a:r>
              <a:rPr lang="en-US" sz="1800" b="1" dirty="0">
                <a:solidFill>
                  <a:srgbClr val="00AEEF"/>
                </a:solidFill>
              </a:rPr>
              <a:t>Buyer Traffic Index</a:t>
            </a:r>
          </a:p>
        </p:txBody>
      </p:sp>
      <p:sp>
        <p:nvSpPr>
          <p:cNvPr id="9" name="TextBox 8">
            <a:extLst>
              <a:ext uri="{FF2B5EF4-FFF2-40B4-BE49-F238E27FC236}">
                <a16:creationId xmlns:a16="http://schemas.microsoft.com/office/drawing/2014/main" id="{EC109EE6-5E94-3548-9D54-F2EDD0946B01}"/>
              </a:ext>
            </a:extLst>
          </p:cNvPr>
          <p:cNvSpPr txBox="1"/>
          <p:nvPr/>
        </p:nvSpPr>
        <p:spPr>
          <a:xfrm>
            <a:off x="4572000" y="929804"/>
            <a:ext cx="2159620" cy="369332"/>
          </a:xfrm>
          <a:prstGeom prst="rect">
            <a:avLst/>
          </a:prstGeom>
          <a:noFill/>
        </p:spPr>
        <p:txBody>
          <a:bodyPr wrap="square" rtlCol="0">
            <a:spAutoFit/>
          </a:bodyPr>
          <a:lstStyle/>
          <a:p>
            <a:pPr algn="ctr"/>
            <a:r>
              <a:rPr lang="en-US" sz="1800" b="1" dirty="0">
                <a:solidFill>
                  <a:srgbClr val="00AEEF"/>
                </a:solidFill>
              </a:rPr>
              <a:t>Seller Traffic Index</a:t>
            </a:r>
          </a:p>
        </p:txBody>
      </p:sp>
    </p:spTree>
    <p:extLst>
      <p:ext uri="{BB962C8B-B14F-4D97-AF65-F5344CB8AC3E}">
        <p14:creationId xmlns:p14="http://schemas.microsoft.com/office/powerpoint/2010/main" val="1470178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resort&#10;&#10;Description automatically generated">
            <a:extLst>
              <a:ext uri="{FF2B5EF4-FFF2-40B4-BE49-F238E27FC236}">
                <a16:creationId xmlns:a16="http://schemas.microsoft.com/office/drawing/2014/main" id="{C69A36A7-817A-DB4D-847B-39997F51CB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772400" cy="4953000"/>
          </a:xfrm>
          <a:prstGeom prst="rect">
            <a:avLst/>
          </a:prstGeom>
        </p:spPr>
      </p:pic>
      <p:sp>
        <p:nvSpPr>
          <p:cNvPr id="2" name="Rectangle 1">
            <a:extLst>
              <a:ext uri="{FF2B5EF4-FFF2-40B4-BE49-F238E27FC236}">
                <a16:creationId xmlns:a16="http://schemas.microsoft.com/office/drawing/2014/main" id="{44594E47-0AD1-8C42-935D-360315508EB7}"/>
              </a:ext>
            </a:extLst>
          </p:cNvPr>
          <p:cNvSpPr/>
          <p:nvPr/>
        </p:nvSpPr>
        <p:spPr>
          <a:xfrm>
            <a:off x="379745" y="5181600"/>
            <a:ext cx="7011655" cy="4347344"/>
          </a:xfrm>
          <a:prstGeom prst="rect">
            <a:avLst/>
          </a:prstGeom>
        </p:spPr>
        <p:txBody>
          <a:bodyPr wrap="square">
            <a:spAutoFit/>
          </a:bodyPr>
          <a:lstStyle/>
          <a:p>
            <a:pPr fontAlgn="base">
              <a:spcBef>
                <a:spcPts val="900"/>
              </a:spcBef>
            </a:pPr>
            <a:r>
              <a:rPr lang="en-US" sz="1400" dirty="0"/>
              <a:t>According to the latest </a:t>
            </a:r>
            <a:r>
              <a:rPr lang="en-US" sz="1400" i="1" dirty="0"/>
              <a:t>CoreLogic Home Price Insights Report</a:t>
            </a:r>
            <a:r>
              <a:rPr lang="en-US" sz="1400" dirty="0"/>
              <a:t>, nationwide, </a:t>
            </a:r>
            <a:r>
              <a:rPr lang="en-US" sz="1400" b="1" dirty="0"/>
              <a:t>home values increased by 10%</a:t>
            </a:r>
            <a:r>
              <a:rPr lang="en-US" sz="1400" dirty="0"/>
              <a:t> over the last twelve months. The dramatic rise happened when the inventory </a:t>
            </a:r>
            <a:r>
              <a:rPr lang="en-US" sz="1400" dirty="0">
                <a:latin typeface="Calibri" panose="020F0502020204030204" pitchFamily="34" charset="0"/>
                <a:cs typeface="Calibri" panose="020F0502020204030204" pitchFamily="34" charset="0"/>
              </a:rPr>
              <a:t>of houses for sale reached historic lows at the same time buyer demand skyrocketed as a result of record-low mortgage rates. </a:t>
            </a:r>
          </a:p>
          <a:p>
            <a:pPr fontAlgn="base">
              <a:spcBef>
                <a:spcPts val="900"/>
              </a:spcBef>
            </a:pPr>
            <a:r>
              <a:rPr lang="en-US" sz="1400" b="1" dirty="0">
                <a:solidFill>
                  <a:srgbClr val="00AEEF"/>
                </a:solidFill>
                <a:latin typeface="Calibri" panose="020F0502020204030204" pitchFamily="34" charset="0"/>
                <a:cs typeface="Calibri" panose="020F0502020204030204" pitchFamily="34" charset="0"/>
              </a:rPr>
              <a:t>Where will home values go in 2021?</a:t>
            </a:r>
          </a:p>
          <a:p>
            <a:pPr fontAlgn="base">
              <a:spcBef>
                <a:spcPts val="900"/>
              </a:spcBef>
            </a:pPr>
            <a:r>
              <a:rPr lang="en-US" sz="1400" dirty="0">
                <a:latin typeface="Calibri" panose="020F0502020204030204" pitchFamily="34" charset="0"/>
                <a:cs typeface="Calibri" panose="020F0502020204030204" pitchFamily="34" charset="0"/>
              </a:rPr>
              <a:t>Home price appreciation in 2021 will continue to be determined by an imbalance of supply </a:t>
            </a:r>
            <a:r>
              <a:rPr lang="en-US" sz="1400" dirty="0"/>
              <a:t>and demand. If supply remains low and demand is high, prices will continue to increase, making it a great time to sell your house.</a:t>
            </a:r>
          </a:p>
          <a:p>
            <a:pPr fontAlgn="base">
              <a:spcBef>
                <a:spcPts val="900"/>
              </a:spcBef>
            </a:pPr>
            <a:r>
              <a:rPr lang="en-US" sz="1400" b="1" i="1" dirty="0">
                <a:solidFill>
                  <a:srgbClr val="00AEEF"/>
                </a:solidFill>
              </a:rPr>
              <a:t>Housing Supply</a:t>
            </a:r>
            <a:endParaRPr lang="en-US" sz="1400" b="1" dirty="0">
              <a:solidFill>
                <a:srgbClr val="00AEEF"/>
              </a:solidFill>
            </a:endParaRPr>
          </a:p>
          <a:p>
            <a:pPr fontAlgn="base">
              <a:spcBef>
                <a:spcPts val="900"/>
              </a:spcBef>
            </a:pPr>
            <a:r>
              <a:rPr lang="en-US" sz="1400" dirty="0"/>
              <a:t>According to </a:t>
            </a:r>
            <a:r>
              <a:rPr lang="en-US" sz="1400" i="1" dirty="0"/>
              <a:t>realtor.com</a:t>
            </a:r>
            <a:r>
              <a:rPr lang="en-US" sz="1400" dirty="0"/>
              <a:t>, we are entering 2021 with </a:t>
            </a:r>
            <a:r>
              <a:rPr lang="en-US" sz="1400" b="1" dirty="0"/>
              <a:t>approximately 443,000 fewer homes for sale</a:t>
            </a:r>
            <a:r>
              <a:rPr lang="en-US" sz="1400" dirty="0"/>
              <a:t> than there were one year ago.</a:t>
            </a:r>
          </a:p>
          <a:p>
            <a:pPr fontAlgn="base">
              <a:spcBef>
                <a:spcPts val="900"/>
              </a:spcBef>
            </a:pPr>
            <a:r>
              <a:rPr lang="en-US" sz="1400" dirty="0"/>
              <a:t>However, there’s some speculation that the inventory crush will ease somewhat as we move through the new year for two reasons:</a:t>
            </a:r>
          </a:p>
          <a:p>
            <a:pPr marL="685800" lvl="1" indent="-227013" fontAlgn="base">
              <a:spcBef>
                <a:spcPts val="900"/>
              </a:spcBef>
            </a:pPr>
            <a:r>
              <a:rPr lang="en-US" sz="1400" b="1" dirty="0"/>
              <a:t>1.</a:t>
            </a:r>
            <a:r>
              <a:rPr lang="en-US" sz="1400" dirty="0"/>
              <a:t>  As the health crisis subsides, more homeowners will be comfortable putting their houses on the market.</a:t>
            </a:r>
          </a:p>
          <a:p>
            <a:pPr lvl="1" fontAlgn="base">
              <a:spcBef>
                <a:spcPts val="900"/>
              </a:spcBef>
            </a:pPr>
            <a:r>
              <a:rPr lang="en-US" sz="1400" b="1" dirty="0"/>
              <a:t>2.</a:t>
            </a:r>
            <a:r>
              <a:rPr lang="en-US" sz="1400" dirty="0"/>
              <a:t>  Some households impacted financially by the pandemic will be forced to sell.</a:t>
            </a:r>
          </a:p>
        </p:txBody>
      </p:sp>
      <p:sp>
        <p:nvSpPr>
          <p:cNvPr id="17" name="TextBox 16">
            <a:extLst>
              <a:ext uri="{FF2B5EF4-FFF2-40B4-BE49-F238E27FC236}">
                <a16:creationId xmlns:a16="http://schemas.microsoft.com/office/drawing/2014/main" id="{BA8DCC28-7A3D-114B-8710-E5EBC9075E8D}"/>
              </a:ext>
            </a:extLst>
          </p:cNvPr>
          <p:cNvSpPr txBox="1"/>
          <p:nvPr/>
        </p:nvSpPr>
        <p:spPr>
          <a:xfrm>
            <a:off x="7315200" y="9604248"/>
            <a:ext cx="304800" cy="307777"/>
          </a:xfrm>
          <a:prstGeom prst="rect">
            <a:avLst/>
          </a:prstGeom>
          <a:noFill/>
        </p:spPr>
        <p:txBody>
          <a:bodyPr wrap="square" rtlCol="0">
            <a:spAutoFit/>
          </a:bodyPr>
          <a:lstStyle/>
          <a:p>
            <a:r>
              <a:rPr lang="en-US" sz="1400" dirty="0"/>
              <a:t>8</a:t>
            </a:r>
          </a:p>
        </p:txBody>
      </p:sp>
      <p:grpSp>
        <p:nvGrpSpPr>
          <p:cNvPr id="8" name="Group 7">
            <a:extLst>
              <a:ext uri="{FF2B5EF4-FFF2-40B4-BE49-F238E27FC236}">
                <a16:creationId xmlns:a16="http://schemas.microsoft.com/office/drawing/2014/main" id="{65570F84-7843-0741-967B-026CF18BE0AB}"/>
              </a:ext>
            </a:extLst>
          </p:cNvPr>
          <p:cNvGrpSpPr/>
          <p:nvPr/>
        </p:nvGrpSpPr>
        <p:grpSpPr>
          <a:xfrm>
            <a:off x="227345" y="3782568"/>
            <a:ext cx="7495510" cy="941832"/>
            <a:chOff x="228600" y="2895600"/>
            <a:chExt cx="7495510" cy="941832"/>
          </a:xfrm>
        </p:grpSpPr>
        <p:sp>
          <p:nvSpPr>
            <p:cNvPr id="9" name="object 5">
              <a:extLst>
                <a:ext uri="{FF2B5EF4-FFF2-40B4-BE49-F238E27FC236}">
                  <a16:creationId xmlns:a16="http://schemas.microsoft.com/office/drawing/2014/main" id="{2974E802-C8B0-1348-B6B1-FB621B9CA1ED}"/>
                </a:ext>
              </a:extLst>
            </p:cNvPr>
            <p:cNvSpPr/>
            <p:nvPr/>
          </p:nvSpPr>
          <p:spPr>
            <a:xfrm>
              <a:off x="228600" y="2895600"/>
              <a:ext cx="7315200" cy="941832"/>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a:solidFill>
                  <a:schemeClr val="bg1"/>
                </a:solidFill>
              </a:endParaRPr>
            </a:p>
          </p:txBody>
        </p:sp>
        <p:sp>
          <p:nvSpPr>
            <p:cNvPr id="14" name="object 6">
              <a:extLst>
                <a:ext uri="{FF2B5EF4-FFF2-40B4-BE49-F238E27FC236}">
                  <a16:creationId xmlns:a16="http://schemas.microsoft.com/office/drawing/2014/main" id="{331EAF27-AE66-DB43-8F3C-487690EA4044}"/>
                </a:ext>
              </a:extLst>
            </p:cNvPr>
            <p:cNvSpPr/>
            <p:nvPr/>
          </p:nvSpPr>
          <p:spPr>
            <a:xfrm>
              <a:off x="457200" y="3708400"/>
              <a:ext cx="6858000" cy="25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schemeClr val="bg1"/>
                </a:solidFill>
              </a:endParaRPr>
            </a:p>
          </p:txBody>
        </p:sp>
        <p:sp>
          <p:nvSpPr>
            <p:cNvPr id="15" name="object 7">
              <a:extLst>
                <a:ext uri="{FF2B5EF4-FFF2-40B4-BE49-F238E27FC236}">
                  <a16:creationId xmlns:a16="http://schemas.microsoft.com/office/drawing/2014/main" id="{9C328D84-942C-CE43-9B8F-AA8DB3BB14CF}"/>
                </a:ext>
              </a:extLst>
            </p:cNvPr>
            <p:cNvSpPr txBox="1">
              <a:spLocks/>
            </p:cNvSpPr>
            <p:nvPr/>
          </p:nvSpPr>
          <p:spPr>
            <a:xfrm>
              <a:off x="463550" y="3042713"/>
              <a:ext cx="7260560" cy="691087"/>
            </a:xfrm>
            <a:prstGeom prst="rect">
              <a:avLst/>
            </a:prstGeom>
          </p:spPr>
          <p:txBody>
            <a:bodyPr vert="horz" wrap="square" lIns="0" tIns="12700" rIns="0" bIns="0" rtlCol="0">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9144">
                <a:lnSpc>
                  <a:spcPts val="2600"/>
                </a:lnSpc>
                <a:spcBef>
                  <a:spcPts val="100"/>
                </a:spcBef>
                <a:tabLst>
                  <a:tab pos="7104380" algn="l"/>
                </a:tabLst>
              </a:pPr>
              <a:r>
                <a:rPr lang="en-US" sz="2800" b="1" kern="0" dirty="0">
                  <a:solidFill>
                    <a:schemeClr val="bg1"/>
                  </a:solidFill>
                </a:rPr>
                <a:t>What Does 2021 Have in Store for</a:t>
              </a:r>
              <a:br>
                <a:rPr lang="en-US" sz="2800" b="1" kern="0" dirty="0">
                  <a:solidFill>
                    <a:schemeClr val="bg1"/>
                  </a:solidFill>
                </a:rPr>
              </a:br>
              <a:r>
                <a:rPr lang="en-US" sz="2800" b="1" kern="0" dirty="0">
                  <a:solidFill>
                    <a:schemeClr val="bg1"/>
                  </a:solidFill>
                </a:rPr>
                <a:t>Home Prices?</a:t>
              </a:r>
              <a:endParaRPr lang="en-US" sz="2800" b="1" kern="0" dirty="0">
                <a:solidFill>
                  <a:srgbClr val="FF0000"/>
                </a:solidFill>
              </a:endParaRPr>
            </a:p>
          </p:txBody>
        </p:sp>
      </p:grpSp>
    </p:spTree>
    <p:extLst>
      <p:ext uri="{BB962C8B-B14F-4D97-AF65-F5344CB8AC3E}">
        <p14:creationId xmlns:p14="http://schemas.microsoft.com/office/powerpoint/2010/main" val="101091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594E47-0AD1-8C42-935D-360315508EB7}"/>
              </a:ext>
            </a:extLst>
          </p:cNvPr>
          <p:cNvSpPr/>
          <p:nvPr/>
        </p:nvSpPr>
        <p:spPr>
          <a:xfrm>
            <a:off x="380973" y="381000"/>
            <a:ext cx="7162827" cy="6778779"/>
          </a:xfrm>
          <a:prstGeom prst="rect">
            <a:avLst/>
          </a:prstGeom>
        </p:spPr>
        <p:txBody>
          <a:bodyPr wrap="square">
            <a:spAutoFit/>
          </a:bodyPr>
          <a:lstStyle/>
          <a:p>
            <a:pPr fontAlgn="base">
              <a:spcBef>
                <a:spcPts val="900"/>
              </a:spcBef>
            </a:pPr>
            <a:r>
              <a:rPr lang="en-US" sz="1400" b="1" i="1" dirty="0">
                <a:solidFill>
                  <a:srgbClr val="00AEEF"/>
                </a:solidFill>
              </a:rPr>
              <a:t>Housing Demand</a:t>
            </a:r>
            <a:endParaRPr lang="en-US" sz="1400" b="1" dirty="0">
              <a:solidFill>
                <a:srgbClr val="00AEEF"/>
              </a:solidFill>
            </a:endParaRPr>
          </a:p>
          <a:p>
            <a:pPr fontAlgn="base">
              <a:spcBef>
                <a:spcPts val="900"/>
              </a:spcBef>
            </a:pPr>
            <a:r>
              <a:rPr lang="en-US" sz="1400" dirty="0"/>
              <a:t>In addition, low mortgage rates have driven buyer demand over the last twelve months. According to </a:t>
            </a:r>
            <a:r>
              <a:rPr lang="en-US" sz="1400" i="1" dirty="0"/>
              <a:t>Freddie Mac</a:t>
            </a:r>
            <a:r>
              <a:rPr lang="en-US" sz="1400" dirty="0"/>
              <a:t>, rates stood at 3.72% at the beginning of 2020. We started 2021 with rates </a:t>
            </a:r>
            <a:r>
              <a:rPr lang="en-US" sz="1400" b="1" dirty="0"/>
              <a:t>one full percentage point</a:t>
            </a:r>
            <a:r>
              <a:rPr lang="en-US" sz="1400" dirty="0"/>
              <a:t> </a:t>
            </a:r>
            <a:r>
              <a:rPr lang="en-US" sz="1400" b="1" dirty="0"/>
              <a:t>lower</a:t>
            </a:r>
            <a:r>
              <a:rPr lang="en-US" sz="1400" dirty="0"/>
              <a:t> than that. Low rates create a great opportunity for homebuyers, which is one reason why demand is expected to remain high throughout the year.</a:t>
            </a:r>
          </a:p>
          <a:p>
            <a:pPr fontAlgn="base">
              <a:spcBef>
                <a:spcPts val="900"/>
              </a:spcBef>
            </a:pPr>
            <a:r>
              <a:rPr lang="en-US" sz="1400" dirty="0"/>
              <a:t>Taking into consideration the projections on housing supply and demand, real estate analysts forecast homes will continue to appreciate in 2021, but that appreciation may be at a steadier pace than last year. Here are their forecasts:</a:t>
            </a:r>
          </a:p>
          <a:p>
            <a:pPr fontAlgn="base">
              <a:spcBef>
                <a:spcPts val="900"/>
              </a:spcBef>
            </a:pPr>
            <a:endParaRPr lang="en-US" sz="1400" dirty="0">
              <a:highlight>
                <a:srgbClr val="FFFF00"/>
              </a:highlight>
            </a:endParaRPr>
          </a:p>
          <a:p>
            <a:pPr fontAlgn="base">
              <a:spcBef>
                <a:spcPts val="900"/>
              </a:spcBef>
            </a:pPr>
            <a:endParaRPr lang="en-US" sz="1400" dirty="0">
              <a:highlight>
                <a:srgbClr val="FFFF00"/>
              </a:highlight>
            </a:endParaRPr>
          </a:p>
          <a:p>
            <a:pPr fontAlgn="base">
              <a:spcBef>
                <a:spcPts val="900"/>
              </a:spcBef>
            </a:pPr>
            <a:endParaRPr lang="en-US" sz="1400" dirty="0">
              <a:highlight>
                <a:srgbClr val="FFFF00"/>
              </a:highlight>
            </a:endParaRPr>
          </a:p>
          <a:p>
            <a:pPr fontAlgn="base">
              <a:spcBef>
                <a:spcPts val="900"/>
              </a:spcBef>
            </a:pPr>
            <a:endParaRPr lang="en-US" sz="1400" dirty="0">
              <a:highlight>
                <a:srgbClr val="FFFF00"/>
              </a:highlight>
            </a:endParaRPr>
          </a:p>
          <a:p>
            <a:pPr fontAlgn="base">
              <a:spcBef>
                <a:spcPts val="900"/>
              </a:spcBef>
            </a:pPr>
            <a:endParaRPr lang="en-US" sz="1400" dirty="0">
              <a:highlight>
                <a:srgbClr val="FFFF00"/>
              </a:highlight>
            </a:endParaRPr>
          </a:p>
          <a:p>
            <a:pPr fontAlgn="base">
              <a:spcBef>
                <a:spcPts val="900"/>
              </a:spcBef>
            </a:pPr>
            <a:endParaRPr lang="en-US" sz="1400" dirty="0">
              <a:highlight>
                <a:srgbClr val="FFFF00"/>
              </a:highlight>
            </a:endParaRPr>
          </a:p>
          <a:p>
            <a:pPr fontAlgn="base">
              <a:spcBef>
                <a:spcPts val="900"/>
              </a:spcBef>
            </a:pPr>
            <a:endParaRPr lang="en-US" sz="1400" dirty="0">
              <a:highlight>
                <a:srgbClr val="FFFF00"/>
              </a:highlight>
            </a:endParaRPr>
          </a:p>
          <a:p>
            <a:pPr fontAlgn="base">
              <a:spcBef>
                <a:spcPts val="900"/>
              </a:spcBef>
            </a:pPr>
            <a:endParaRPr lang="en-US" sz="1400" dirty="0">
              <a:highlight>
                <a:srgbClr val="FFFF00"/>
              </a:highlight>
            </a:endParaRPr>
          </a:p>
          <a:p>
            <a:pPr fontAlgn="base">
              <a:spcBef>
                <a:spcPts val="900"/>
              </a:spcBef>
            </a:pPr>
            <a:endParaRPr lang="en-US" sz="1400" dirty="0">
              <a:highlight>
                <a:srgbClr val="FFFF00"/>
              </a:highlight>
            </a:endParaRPr>
          </a:p>
          <a:p>
            <a:pPr fontAlgn="base">
              <a:spcBef>
                <a:spcPts val="900"/>
              </a:spcBef>
            </a:pPr>
            <a:endParaRPr lang="en-US" sz="1400" dirty="0">
              <a:highlight>
                <a:srgbClr val="FFFF00"/>
              </a:highlight>
            </a:endParaRPr>
          </a:p>
          <a:p>
            <a:pPr fontAlgn="base">
              <a:spcBef>
                <a:spcPts val="900"/>
              </a:spcBef>
            </a:pPr>
            <a:endParaRPr lang="en-US" sz="1400" dirty="0">
              <a:highlight>
                <a:srgbClr val="FFFF00"/>
              </a:highlight>
            </a:endParaRPr>
          </a:p>
          <a:p>
            <a:pPr fontAlgn="base">
              <a:spcBef>
                <a:spcPts val="900"/>
              </a:spcBef>
            </a:pPr>
            <a:r>
              <a:rPr lang="en-US" sz="1400" b="1" dirty="0">
                <a:solidFill>
                  <a:srgbClr val="00AEEF"/>
                </a:solidFill>
              </a:rPr>
              <a:t>Bottom Line</a:t>
            </a:r>
          </a:p>
          <a:p>
            <a:pPr fontAlgn="base">
              <a:spcBef>
                <a:spcPts val="900"/>
              </a:spcBef>
            </a:pPr>
            <a:r>
              <a:rPr lang="en-US" sz="1400" dirty="0"/>
              <a:t>There’s still a very limited number of homes for sale compared to the demand from purchasers looking to buy them. As a result, home values will continue to appreciate, making this season a pivotal time to sell your house.</a:t>
            </a:r>
          </a:p>
        </p:txBody>
      </p:sp>
      <p:graphicFrame>
        <p:nvGraphicFramePr>
          <p:cNvPr id="6" name="Chart 5">
            <a:extLst>
              <a:ext uri="{FF2B5EF4-FFF2-40B4-BE49-F238E27FC236}">
                <a16:creationId xmlns:a16="http://schemas.microsoft.com/office/drawing/2014/main" id="{9B8A492E-D0C5-4C7F-A5E7-231F870B29C0}"/>
              </a:ext>
            </a:extLst>
          </p:cNvPr>
          <p:cNvGraphicFramePr/>
          <p:nvPr>
            <p:extLst>
              <p:ext uri="{D42A27DB-BD31-4B8C-83A1-F6EECF244321}">
                <p14:modId xmlns:p14="http://schemas.microsoft.com/office/powerpoint/2010/main" val="2862724575"/>
              </p:ext>
            </p:extLst>
          </p:nvPr>
        </p:nvGraphicFramePr>
        <p:xfrm>
          <a:off x="305364" y="2438400"/>
          <a:ext cx="7017249"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BA8DCC28-7A3D-114B-8710-E5EBC9075E8D}"/>
              </a:ext>
            </a:extLst>
          </p:cNvPr>
          <p:cNvSpPr txBox="1"/>
          <p:nvPr/>
        </p:nvSpPr>
        <p:spPr>
          <a:xfrm>
            <a:off x="7315200" y="9604248"/>
            <a:ext cx="304800" cy="307777"/>
          </a:xfrm>
          <a:prstGeom prst="rect">
            <a:avLst/>
          </a:prstGeom>
          <a:noFill/>
        </p:spPr>
        <p:txBody>
          <a:bodyPr wrap="square" rtlCol="0">
            <a:spAutoFit/>
          </a:bodyPr>
          <a:lstStyle/>
          <a:p>
            <a:r>
              <a:rPr lang="en-US" sz="1400" dirty="0"/>
              <a:t>9</a:t>
            </a:r>
          </a:p>
        </p:txBody>
      </p:sp>
      <p:cxnSp>
        <p:nvCxnSpPr>
          <p:cNvPr id="7" name="Straight Connector 6">
            <a:extLst>
              <a:ext uri="{FF2B5EF4-FFF2-40B4-BE49-F238E27FC236}">
                <a16:creationId xmlns:a16="http://schemas.microsoft.com/office/drawing/2014/main" id="{8B176A56-45B9-40AC-B56C-ACBBBED7B1BE}"/>
              </a:ext>
            </a:extLst>
          </p:cNvPr>
          <p:cNvCxnSpPr>
            <a:cxnSpLocks/>
          </p:cNvCxnSpPr>
          <p:nvPr/>
        </p:nvCxnSpPr>
        <p:spPr>
          <a:xfrm>
            <a:off x="533400" y="4114800"/>
            <a:ext cx="6705600" cy="0"/>
          </a:xfrm>
          <a:prstGeom prst="line">
            <a:avLst/>
          </a:prstGeom>
          <a:noFill/>
          <a:ln w="38100" cap="flat" cmpd="sng" algn="ctr">
            <a:solidFill>
              <a:srgbClr val="FD8700"/>
            </a:solidFill>
            <a:prstDash val="dash"/>
            <a:miter lim="800000"/>
          </a:ln>
          <a:effectLst/>
        </p:spPr>
      </p:cxnSp>
      <p:sp>
        <p:nvSpPr>
          <p:cNvPr id="8" name="TextBox 7">
            <a:extLst>
              <a:ext uri="{FF2B5EF4-FFF2-40B4-BE49-F238E27FC236}">
                <a16:creationId xmlns:a16="http://schemas.microsoft.com/office/drawing/2014/main" id="{6E56F8C2-4EB4-491D-AAA6-A56278F037BE}"/>
              </a:ext>
            </a:extLst>
          </p:cNvPr>
          <p:cNvSpPr txBox="1"/>
          <p:nvPr/>
        </p:nvSpPr>
        <p:spPr>
          <a:xfrm>
            <a:off x="4460146" y="3745468"/>
            <a:ext cx="291778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D8700"/>
                </a:solidFill>
                <a:effectLst/>
                <a:uLnTx/>
                <a:uFillTx/>
              </a:rPr>
              <a:t>5.9% Average of all Forecasts</a:t>
            </a:r>
          </a:p>
        </p:txBody>
      </p:sp>
      <p:sp>
        <p:nvSpPr>
          <p:cNvPr id="9" name="TextBox 8">
            <a:extLst>
              <a:ext uri="{FF2B5EF4-FFF2-40B4-BE49-F238E27FC236}">
                <a16:creationId xmlns:a16="http://schemas.microsoft.com/office/drawing/2014/main" id="{6EE65F21-6CB3-4AD1-9611-8ECF674A312E}"/>
              </a:ext>
            </a:extLst>
          </p:cNvPr>
          <p:cNvSpPr txBox="1"/>
          <p:nvPr/>
        </p:nvSpPr>
        <p:spPr>
          <a:xfrm>
            <a:off x="346573" y="2438400"/>
            <a:ext cx="7089749"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AEEF"/>
                </a:solidFill>
                <a:effectLst/>
                <a:uLnTx/>
                <a:uFillTx/>
              </a:rPr>
              <a:t>2021 Home Price Forecasts</a:t>
            </a:r>
          </a:p>
        </p:txBody>
      </p:sp>
      <p:pic>
        <p:nvPicPr>
          <p:cNvPr id="10" name="Picture 9">
            <a:extLst>
              <a:ext uri="{FF2B5EF4-FFF2-40B4-BE49-F238E27FC236}">
                <a16:creationId xmlns:a16="http://schemas.microsoft.com/office/drawing/2014/main" id="{FA07BA4A-9FEF-B144-AE59-FDD0634D0CE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7315200"/>
            <a:ext cx="7772400" cy="2136458"/>
          </a:xfrm>
          <a:prstGeom prst="rect">
            <a:avLst/>
          </a:prstGeom>
        </p:spPr>
      </p:pic>
    </p:spTree>
    <p:extLst>
      <p:ext uri="{BB962C8B-B14F-4D97-AF65-F5344CB8AC3E}">
        <p14:creationId xmlns:p14="http://schemas.microsoft.com/office/powerpoint/2010/main" val="1322323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23454</TotalTime>
  <Words>4888</Words>
  <Application>Microsoft Office PowerPoint</Application>
  <PresentationFormat>Custom</PresentationFormat>
  <Paragraphs>275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Regular</vt:lpstr>
      <vt:lpstr>Myriad Pro</vt:lpstr>
      <vt:lpstr>Office Theme</vt:lpstr>
      <vt:lpstr>SELLING YOUR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 YOUR HOUSE</dc:title>
  <dc:creator>Jeymy</dc:creator>
  <cp:lastModifiedBy>Karyn Murphy</cp:lastModifiedBy>
  <cp:revision>967</cp:revision>
  <cp:lastPrinted>2020-03-01T13:12:32Z</cp:lastPrinted>
  <dcterms:created xsi:type="dcterms:W3CDTF">2019-05-30T18:03:23Z</dcterms:created>
  <dcterms:modified xsi:type="dcterms:W3CDTF">2021-03-08T22:14:37Z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2019-05-30T00:00:00Z</vt:filetime>
  </property>
  <property fmtid="{D5CDD505-2E9C-101B-9397-08002B2CF9AE}" pid="3" name="LastSaved">
    <vt:filetime>2019-05-30T00:00:00Z</vt:filetime>
  </property>
</Properties>
</file>